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312" r:id="rId3"/>
    <p:sldId id="262" r:id="rId4"/>
    <p:sldId id="273" r:id="rId5"/>
    <p:sldId id="274" r:id="rId6"/>
    <p:sldId id="275" r:id="rId7"/>
    <p:sldId id="277" r:id="rId8"/>
    <p:sldId id="276" r:id="rId9"/>
    <p:sldId id="288" r:id="rId10"/>
    <p:sldId id="296" r:id="rId11"/>
    <p:sldId id="260" r:id="rId12"/>
    <p:sldId id="271" r:id="rId13"/>
    <p:sldId id="299" r:id="rId14"/>
    <p:sldId id="261" r:id="rId15"/>
    <p:sldId id="279" r:id="rId16"/>
    <p:sldId id="270" r:id="rId17"/>
    <p:sldId id="278" r:id="rId18"/>
    <p:sldId id="292" r:id="rId19"/>
    <p:sldId id="293" r:id="rId20"/>
    <p:sldId id="294" r:id="rId21"/>
    <p:sldId id="310" r:id="rId22"/>
    <p:sldId id="280" r:id="rId23"/>
    <p:sldId id="282" r:id="rId24"/>
    <p:sldId id="283" r:id="rId25"/>
    <p:sldId id="285" r:id="rId26"/>
    <p:sldId id="286" r:id="rId27"/>
    <p:sldId id="289" r:id="rId28"/>
    <p:sldId id="287" r:id="rId29"/>
    <p:sldId id="295" r:id="rId30"/>
    <p:sldId id="298" r:id="rId31"/>
    <p:sldId id="311" r:id="rId32"/>
    <p:sldId id="300" r:id="rId33"/>
    <p:sldId id="305" r:id="rId34"/>
    <p:sldId id="301" r:id="rId35"/>
    <p:sldId id="302" r:id="rId36"/>
    <p:sldId id="308" r:id="rId37"/>
    <p:sldId id="306" r:id="rId38"/>
    <p:sldId id="307" r:id="rId39"/>
    <p:sldId id="257" r:id="rId40"/>
    <p:sldId id="258" r:id="rId41"/>
    <p:sldId id="291" r:id="rId42"/>
    <p:sldId id="284" r:id="rId43"/>
    <p:sldId id="263" r:id="rId44"/>
    <p:sldId id="309" r:id="rId45"/>
    <p:sldId id="290" r:id="rId46"/>
    <p:sldId id="313"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4660"/>
  </p:normalViewPr>
  <p:slideViewPr>
    <p:cSldViewPr snapToGrid="0">
      <p:cViewPr varScale="1">
        <p:scale>
          <a:sx n="110" d="100"/>
          <a:sy n="110" d="100"/>
        </p:scale>
        <p:origin x="85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35508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5071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335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3997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230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12394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62068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6979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5031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24450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C43C9-7A35-4BC1-9E50-4124FC728E52}" type="datetimeFigureOut">
              <a:rPr lang="en-US" smtClean="0"/>
              <a:t>5/9/2023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0539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C43C9-7A35-4BC1-9E50-4124FC728E52}" type="datetimeFigureOut">
              <a:rPr lang="en-US" smtClean="0"/>
              <a:t>5/9/2023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538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C43C9-7A35-4BC1-9E50-4124FC728E52}" type="datetimeFigureOut">
              <a:rPr lang="en-US" smtClean="0"/>
              <a:t>5/9/2023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04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C43C9-7A35-4BC1-9E50-4124FC728E52}" type="datetimeFigureOut">
              <a:rPr lang="en-US" smtClean="0"/>
              <a:t>5/9/2023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47678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7517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85376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2C43C9-7A35-4BC1-9E50-4124FC728E52}" type="datetimeFigureOut">
              <a:rPr lang="en-US" smtClean="0"/>
              <a:t>5/9/2023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32207734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4.wmf"/><Relationship Id="rId7" Type="http://schemas.openxmlformats.org/officeDocument/2006/relationships/image" Target="../media/image6.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5.wmf"/><Relationship Id="rId4" Type="http://schemas.openxmlformats.org/officeDocument/2006/relationships/oleObject" Target="../embeddings/oleObject2.bin"/><Relationship Id="rId9" Type="http://schemas.openxmlformats.org/officeDocument/2006/relationships/image" Target="../media/image7.wmf"/></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wmf"/><Relationship Id="rId5" Type="http://schemas.openxmlformats.org/officeDocument/2006/relationships/oleObject" Target="../embeddings/oleObject6.bin"/><Relationship Id="rId4" Type="http://schemas.openxmlformats.org/officeDocument/2006/relationships/image" Target="../media/image10.wmf"/></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wmf"/></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5" Type="http://schemas.openxmlformats.org/officeDocument/2006/relationships/hyperlink" Target="https://github.com/qdrant/qdrant-web-ui" TargetMode="External"/><Relationship Id="rId4" Type="http://schemas.openxmlformats.org/officeDocument/2006/relationships/hyperlink" Target="https://devblogs.microsoft.com/semantic-kernel/qdrant/"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milvus.io/docs/azure.md"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AwesomeYuer/openai-cookbook-python/blob/main/examples/vector_databases/Using_vector_databases_for_embeddings_search.ipynb" TargetMode="External"/><Relationship Id="rId2" Type="http://schemas.openxmlformats.org/officeDocument/2006/relationships/hyperlink" Target="https://github.com/AwesomeYuer/openai-cookbook-python/tree/main/examples/vector_databases"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wmf"/><Relationship Id="rId7" Type="http://schemas.openxmlformats.org/officeDocument/2006/relationships/image" Target="../media/image39.wmf"/><Relationship Id="rId2" Type="http://schemas.openxmlformats.org/officeDocument/2006/relationships/oleObject" Target="../embeddings/oleObject9.bin"/><Relationship Id="rId1" Type="http://schemas.openxmlformats.org/officeDocument/2006/relationships/slideLayout" Target="../slideLayouts/slideLayout2.xml"/><Relationship Id="rId6" Type="http://schemas.openxmlformats.org/officeDocument/2006/relationships/oleObject" Target="../embeddings/oleObject11.bin"/><Relationship Id="rId5" Type="http://schemas.openxmlformats.org/officeDocument/2006/relationships/image" Target="../media/image38.wmf"/><Relationship Id="rId4" Type="http://schemas.openxmlformats.org/officeDocument/2006/relationships/oleObject" Target="../embeddings/oleObject10.bin"/></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40.wmf"/><Relationship Id="rId7" Type="http://schemas.openxmlformats.org/officeDocument/2006/relationships/image" Target="../media/image42.wmf"/><Relationship Id="rId2" Type="http://schemas.openxmlformats.org/officeDocument/2006/relationships/oleObject" Target="../embeddings/oleObject12.bin"/><Relationship Id="rId1" Type="http://schemas.openxmlformats.org/officeDocument/2006/relationships/slideLayout" Target="../slideLayouts/slideLayout2.xml"/><Relationship Id="rId6" Type="http://schemas.openxmlformats.org/officeDocument/2006/relationships/oleObject" Target="../embeddings/oleObject14.bin"/><Relationship Id="rId5" Type="http://schemas.openxmlformats.org/officeDocument/2006/relationships/image" Target="../media/image41.wmf"/><Relationship Id="rId4" Type="http://schemas.openxmlformats.org/officeDocument/2006/relationships/oleObject" Target="../embeddings/oleObject13.bin"/><Relationship Id="rId9" Type="http://schemas.openxmlformats.org/officeDocument/2006/relationships/image" Target="../media/image43.wmf"/></Relationships>
</file>

<file path=ppt/slides/_rels/slide3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wmf"/><Relationship Id="rId7" Type="http://schemas.openxmlformats.org/officeDocument/2006/relationships/image" Target="../media/image46.wmf"/><Relationship Id="rId2" Type="http://schemas.openxmlformats.org/officeDocument/2006/relationships/oleObject" Target="../embeddings/oleObject16.bin"/><Relationship Id="rId1" Type="http://schemas.openxmlformats.org/officeDocument/2006/relationships/slideLayout" Target="../slideLayouts/slideLayout2.xml"/><Relationship Id="rId6" Type="http://schemas.openxmlformats.org/officeDocument/2006/relationships/oleObject" Target="../embeddings/oleObject18.bin"/><Relationship Id="rId5" Type="http://schemas.openxmlformats.org/officeDocument/2006/relationships/image" Target="../media/image45.wmf"/><Relationship Id="rId4" Type="http://schemas.openxmlformats.org/officeDocument/2006/relationships/oleObject" Target="../embeddings/oleObject17.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48.wmf"/><Relationship Id="rId7" Type="http://schemas.openxmlformats.org/officeDocument/2006/relationships/image" Target="../media/image50.wmf"/><Relationship Id="rId2" Type="http://schemas.openxmlformats.org/officeDocument/2006/relationships/oleObject" Target="../embeddings/oleObject19.bin"/><Relationship Id="rId1" Type="http://schemas.openxmlformats.org/officeDocument/2006/relationships/slideLayout" Target="../slideLayouts/slideLayout2.xml"/><Relationship Id="rId6" Type="http://schemas.openxmlformats.org/officeDocument/2006/relationships/oleObject" Target="../embeddings/oleObject21.bin"/><Relationship Id="rId5" Type="http://schemas.openxmlformats.org/officeDocument/2006/relationships/image" Target="../media/image49.wmf"/><Relationship Id="rId4" Type="http://schemas.openxmlformats.org/officeDocument/2006/relationships/oleObject" Target="../embeddings/oleObject20.bin"/><Relationship Id="rId9" Type="http://schemas.openxmlformats.org/officeDocument/2006/relationships/image" Target="../media/image51.wmf"/></Relationships>
</file>

<file path=ppt/slides/_rels/slide37.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oleObject" Target="../embeddings/oleObject23.bin"/><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53.wmf"/></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6.wmf"/><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oleObject" Target="../embeddings/oleObject26.bin"/><Relationship Id="rId5" Type="http://schemas.openxmlformats.org/officeDocument/2006/relationships/image" Target="../media/image55.wmf"/><Relationship Id="rId4" Type="http://schemas.openxmlformats.org/officeDocument/2006/relationships/oleObject" Target="../embeddings/oleObject25.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AwesomeYuer/VectorDataBases.Performance/blob/master/manual.md" TargetMode="External"/><Relationship Id="rId2" Type="http://schemas.openxmlformats.org/officeDocument/2006/relationships/hyperlink" Target="https://github.com/AwesomeYuer/gpt3.5-turbo-pgvector" TargetMode="External"/><Relationship Id="rId1" Type="http://schemas.openxmlformats.org/officeDocument/2006/relationships/slideLayout" Target="../slideLayouts/slideLayout2.xml"/><Relationship Id="rId4" Type="http://schemas.openxmlformats.org/officeDocument/2006/relationships/hyperlink" Target="https://github.com/AwesomeYuer/VectorDataBases.Performance/blob/master/readme.md"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nmslib/hnswlib/blob/master/ALGO_PARAMS.md" TargetMode="External"/><Relationship Id="rId2" Type="http://schemas.openxmlformats.org/officeDocument/2006/relationships/image" Target="../media/image3.gif"/><Relationship Id="rId1" Type="http://schemas.openxmlformats.org/officeDocument/2006/relationships/slideLayout" Target="../slideLayouts/slideLayout2.xml"/><Relationship Id="rId6" Type="http://schemas.openxmlformats.org/officeDocument/2006/relationships/hyperlink" Target="https://github.com/nmslib/hnswlib/blob/master/TESTING_RECALL.md" TargetMode="External"/><Relationship Id="rId5" Type="http://schemas.openxmlformats.org/officeDocument/2006/relationships/hyperlink" Target="https://milvus.io/docs/v1.1.1/index.md" TargetMode="External"/><Relationship Id="rId4" Type="http://schemas.openxmlformats.org/officeDocument/2006/relationships/hyperlink" Target="https://qdrant.tech/documentation/indexing/#vector-index"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5" Type="http://schemas.openxmlformats.org/officeDocument/2006/relationships/hyperlink" Target="https://redis.io/docs/stack/search/reference/vectors/" TargetMode="External"/><Relationship Id="rId4" Type="http://schemas.openxmlformats.org/officeDocument/2006/relationships/hyperlink" Target="https://github.com/milvus-io/milvu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wesomeYuer/openai-cookbook-python/tree/dev/examples/vector_databases/redis" TargetMode="External"/><Relationship Id="rId2" Type="http://schemas.openxmlformats.org/officeDocument/2006/relationships/hyperlink" Target="https://github.com/AwesomeYuer/VectorDataBases.Performance" TargetMode="External"/><Relationship Id="rId1" Type="http://schemas.openxmlformats.org/officeDocument/2006/relationships/slideLayout" Target="../slideLayouts/slideLayout2.xml"/><Relationship Id="rId5" Type="http://schemas.openxmlformats.org/officeDocument/2006/relationships/hyperlink" Target="https://github.com/AwesomeYuer/milvus-sample-notebooks" TargetMode="External"/><Relationship Id="rId4" Type="http://schemas.openxmlformats.org/officeDocument/2006/relationships/hyperlink" Target="https://github.com/RediSearch/RediSearch/blob/master/docs/docs/vecsim-hybrid_queries_examples.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226859" y="766355"/>
            <a:ext cx="9144000" cy="5794368"/>
          </a:xfrm>
        </p:spPr>
        <p:txBody>
          <a:bodyPr>
            <a:normAutofit fontScale="90000"/>
          </a:bodyPr>
          <a:lstStyle/>
          <a:p>
            <a:pPr algn="ctr"/>
            <a:r>
              <a:rPr lang="en-US" altLang="zh-CN" sz="4400" b="1" dirty="0">
                <a:latin typeface="微软雅黑" panose="020B0503020204020204" pitchFamily="34" charset="-122"/>
                <a:ea typeface="微软雅黑" panose="020B0503020204020204" pitchFamily="34" charset="-122"/>
              </a:rPr>
              <a:t>OpenAI Embeddings</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向量检索开源数据库产品</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性能初级评测与选型</a:t>
            </a:r>
            <a:br>
              <a:rPr lang="en-US" altLang="zh-CN" sz="4900" b="1" dirty="0">
                <a:latin typeface="微软雅黑" panose="020B0503020204020204" pitchFamily="34" charset="-122"/>
                <a:ea typeface="微软雅黑" panose="020B0503020204020204" pitchFamily="34" charset="-122"/>
              </a:rPr>
            </a:br>
            <a:r>
              <a:rPr lang="zh-CN" altLang="en-US" sz="700" b="1" dirty="0">
                <a:latin typeface="微软雅黑" panose="020B0503020204020204" pitchFamily="34" charset="-122"/>
                <a:ea typeface="微软雅黑" panose="020B0503020204020204" pitchFamily="34" charset="-122"/>
              </a:rPr>
              <a:t> </a:t>
            </a:r>
            <a:br>
              <a:rPr lang="en-US" altLang="zh-CN" sz="49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Redis + </a:t>
            </a:r>
            <a:r>
              <a:rPr lang="en-US" altLang="zh-CN" sz="3100" b="1" dirty="0" err="1">
                <a:latin typeface="微软雅黑" panose="020B0503020204020204" pitchFamily="34" charset="-122"/>
                <a:ea typeface="微软雅黑" panose="020B0503020204020204" pitchFamily="34" charset="-122"/>
              </a:rPr>
              <a:t>RediSearch</a:t>
            </a:r>
            <a:r>
              <a:rPr lang="en-US" altLang="zh-CN" sz="3100" b="1" dirty="0">
                <a:latin typeface="微软雅黑" panose="020B0503020204020204" pitchFamily="34" charset="-122"/>
                <a:ea typeface="微软雅黑" panose="020B0503020204020204" pitchFamily="34" charset="-122"/>
              </a:rPr>
              <a:t> Module</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PostgreSQL + </a:t>
            </a:r>
            <a:r>
              <a:rPr lang="en-US" altLang="zh-CN" sz="3100" b="1" dirty="0" err="1">
                <a:latin typeface="微软雅黑" panose="020B0503020204020204" pitchFamily="34" charset="-122"/>
                <a:ea typeface="微软雅黑" panose="020B0503020204020204" pitchFamily="34" charset="-122"/>
              </a:rPr>
              <a:t>PgVector</a:t>
            </a:r>
            <a:r>
              <a:rPr lang="en-US" altLang="zh-CN" sz="3100" b="1" dirty="0">
                <a:latin typeface="微软雅黑" panose="020B0503020204020204" pitchFamily="34" charset="-122"/>
                <a:ea typeface="微软雅黑" panose="020B0503020204020204" pitchFamily="34" charset="-122"/>
              </a:rPr>
              <a:t> Extension</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err="1">
                <a:solidFill>
                  <a:srgbClr val="FF0000"/>
                </a:solidFill>
                <a:latin typeface="微软雅黑" panose="020B0503020204020204" pitchFamily="34" charset="-122"/>
                <a:ea typeface="微软雅黑" panose="020B0503020204020204" pitchFamily="34" charset="-122"/>
              </a:rPr>
              <a:t>Qdrant</a:t>
            </a:r>
            <a:br>
              <a:rPr lang="en-US" altLang="zh-CN" sz="3100" b="1" dirty="0">
                <a:solidFill>
                  <a:srgbClr val="FF0000"/>
                </a:solidFill>
                <a:latin typeface="微软雅黑" panose="020B0503020204020204" pitchFamily="34" charset="-122"/>
                <a:ea typeface="微软雅黑" panose="020B0503020204020204" pitchFamily="34" charset="-122"/>
              </a:rPr>
            </a:br>
            <a:r>
              <a:rPr lang="en-US" altLang="zh-CN" sz="3100" b="1" dirty="0">
                <a:solidFill>
                  <a:srgbClr val="FF0000"/>
                </a:solidFill>
                <a:latin typeface="微软雅黑" panose="020B0503020204020204" pitchFamily="34" charset="-122"/>
                <a:ea typeface="微软雅黑" panose="020B0503020204020204" pitchFamily="34" charset="-122"/>
              </a:rPr>
              <a:t>vs</a:t>
            </a:r>
            <a:br>
              <a:rPr lang="en-US" altLang="zh-CN" sz="3100" b="1" dirty="0">
                <a:solidFill>
                  <a:srgbClr val="FF0000"/>
                </a:solidFill>
                <a:latin typeface="微软雅黑" panose="020B0503020204020204" pitchFamily="34" charset="-122"/>
                <a:ea typeface="微软雅黑" panose="020B0503020204020204" pitchFamily="34" charset="-122"/>
              </a:rPr>
            </a:br>
            <a:r>
              <a:rPr lang="en-US" altLang="zh-CN" sz="3100" b="1" dirty="0">
                <a:solidFill>
                  <a:srgbClr val="FF0000"/>
                </a:solidFill>
                <a:latin typeface="微软雅黑" panose="020B0503020204020204" pitchFamily="34" charset="-122"/>
                <a:ea typeface="微软雅黑" panose="020B0503020204020204" pitchFamily="34" charset="-122"/>
              </a:rPr>
              <a:t>Milvus</a:t>
            </a:r>
            <a:br>
              <a:rPr lang="en-US" altLang="zh-CN" dirty="0"/>
            </a:br>
            <a:endParaRPr lang="en-US" dirty="0"/>
          </a:p>
        </p:txBody>
      </p:sp>
      <p:sp>
        <p:nvSpPr>
          <p:cNvPr id="3" name="Subtitle 2">
            <a:extLst>
              <a:ext uri="{FF2B5EF4-FFF2-40B4-BE49-F238E27FC236}">
                <a16:creationId xmlns:a16="http://schemas.microsoft.com/office/drawing/2014/main" id="{B181925A-BCAE-DF0A-7DB8-FE58F78F0FDC}"/>
              </a:ext>
            </a:extLst>
          </p:cNvPr>
          <p:cNvSpPr>
            <a:spLocks noGrp="1"/>
          </p:cNvSpPr>
          <p:nvPr>
            <p:ph type="subTitle" idx="1"/>
          </p:nvPr>
        </p:nvSpPr>
        <p:spPr>
          <a:xfrm>
            <a:off x="2037806" y="4810352"/>
            <a:ext cx="9144000" cy="1655762"/>
          </a:xfrm>
        </p:spPr>
        <p:txBody>
          <a:bodyPr anchor="b"/>
          <a:lstStyle/>
          <a:p>
            <a:pPr algn="r"/>
            <a:endParaRPr lang="en-US" altLang="zh-CN" dirty="0">
              <a:latin typeface="微软雅黑" panose="020B0503020204020204" pitchFamily="34" charset="-122"/>
              <a:ea typeface="微软雅黑" panose="020B0503020204020204" pitchFamily="34" charset="-122"/>
            </a:endParaRPr>
          </a:p>
          <a:p>
            <a:pPr algn="r"/>
            <a:endParaRPr lang="en-US" altLang="zh-CN" dirty="0">
              <a:latin typeface="微软雅黑" panose="020B0503020204020204" pitchFamily="34" charset="-122"/>
              <a:ea typeface="微软雅黑" panose="020B0503020204020204" pitchFamily="34" charset="-122"/>
            </a:endParaRPr>
          </a:p>
          <a:p>
            <a:pPr algn="r"/>
            <a:r>
              <a:rPr lang="zh-CN" altLang="en-US" b="1" dirty="0">
                <a:solidFill>
                  <a:srgbClr val="0070C0"/>
                </a:solidFill>
                <a:latin typeface="微软雅黑" panose="020B0503020204020204" pitchFamily="34" charset="-122"/>
                <a:ea typeface="微软雅黑" panose="020B0503020204020204" pitchFamily="34" charset="-122"/>
              </a:rPr>
              <a:t>于斯人也</a:t>
            </a:r>
            <a:endParaRPr lang="en-US" altLang="zh-CN" b="1" dirty="0">
              <a:solidFill>
                <a:srgbClr val="0070C0"/>
              </a:solidFill>
              <a:latin typeface="微软雅黑" panose="020B0503020204020204" pitchFamily="34" charset="-122"/>
              <a:ea typeface="微软雅黑" panose="020B0503020204020204" pitchFamily="34" charset="-122"/>
            </a:endParaRPr>
          </a:p>
          <a:p>
            <a:pPr algn="r"/>
            <a:r>
              <a:rPr lang="en-US" altLang="zh-CN" b="1" dirty="0" err="1">
                <a:solidFill>
                  <a:srgbClr val="0070C0"/>
                </a:solidFill>
                <a:latin typeface="微软雅黑" panose="020B0503020204020204" pitchFamily="34" charset="-122"/>
                <a:ea typeface="微软雅黑" panose="020B0503020204020204" pitchFamily="34" charset="-122"/>
              </a:rPr>
              <a:t>AwesomeYuer@Microshaoft</a:t>
            </a:r>
            <a:endParaRPr lang="en-US"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66A-C162-DD47-E44D-190945BC262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.NET </a:t>
            </a:r>
            <a:r>
              <a:rPr lang="zh-CN" altLang="en-US" b="1" dirty="0">
                <a:latin typeface="微软雅黑" panose="020B0503020204020204" pitchFamily="34" charset="-122"/>
                <a:ea typeface="微软雅黑" panose="020B0503020204020204" pitchFamily="34" charset="-122"/>
              </a:rPr>
              <a:t>向量检索功能调用局部代码</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4B3DE827-E114-7A54-9EF6-82986B03F46E}"/>
              </a:ext>
            </a:extLst>
          </p:cNvPr>
          <p:cNvSpPr>
            <a:spLocks noGrp="1"/>
          </p:cNvSpPr>
          <p:nvPr>
            <p:ph idx="1"/>
          </p:nvPr>
        </p:nvSpPr>
        <p:spPr/>
        <p:txBody>
          <a:bodyPr/>
          <a:lstStyle/>
          <a:p>
            <a:endParaRPr lang="en-US">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E7392290-369B-B869-A519-18AF1062948C}"/>
              </a:ext>
            </a:extLst>
          </p:cNvPr>
          <p:cNvGraphicFramePr>
            <a:graphicFrameLocks noChangeAspect="1"/>
          </p:cNvGraphicFramePr>
          <p:nvPr>
            <p:extLst>
              <p:ext uri="{D42A27DB-BD31-4B8C-83A1-F6EECF244321}">
                <p14:modId xmlns:p14="http://schemas.microsoft.com/office/powerpoint/2010/main" val="1997622581"/>
              </p:ext>
            </p:extLst>
          </p:nvPr>
        </p:nvGraphicFramePr>
        <p:xfrm>
          <a:off x="268720" y="1825625"/>
          <a:ext cx="4739771" cy="4248289"/>
        </p:xfrm>
        <a:graphic>
          <a:graphicData uri="http://schemas.openxmlformats.org/presentationml/2006/ole">
            <mc:AlternateContent xmlns:mc="http://schemas.openxmlformats.org/markup-compatibility/2006">
              <mc:Choice xmlns:v="urn:schemas-microsoft-com:vml" Requires="v">
                <p:oleObj r:id="rId2" imgW="6705720" imgH="6010200" progId="">
                  <p:embed/>
                </p:oleObj>
              </mc:Choice>
              <mc:Fallback>
                <p:oleObj r:id="rId2" imgW="6705720" imgH="6010200" progId="">
                  <p:embed/>
                  <p:pic>
                    <p:nvPicPr>
                      <p:cNvPr id="7" name="Object 6">
                        <a:extLst>
                          <a:ext uri="{FF2B5EF4-FFF2-40B4-BE49-F238E27FC236}">
                            <a16:creationId xmlns:a16="http://schemas.microsoft.com/office/drawing/2014/main" id="{CDF4DB32-FDDA-70BE-2CAE-E318748C5273}"/>
                          </a:ext>
                        </a:extLst>
                      </p:cNvPr>
                      <p:cNvPicPr/>
                      <p:nvPr/>
                    </p:nvPicPr>
                    <p:blipFill>
                      <a:blip r:embed="rId3"/>
                      <a:stretch>
                        <a:fillRect/>
                      </a:stretch>
                    </p:blipFill>
                    <p:spPr>
                      <a:xfrm>
                        <a:off x="268720" y="1825625"/>
                        <a:ext cx="4739771" cy="424828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A58CBBD-A337-893F-6A70-8A8F100A4895}"/>
              </a:ext>
            </a:extLst>
          </p:cNvPr>
          <p:cNvGraphicFramePr>
            <a:graphicFrameLocks noChangeAspect="1"/>
          </p:cNvGraphicFramePr>
          <p:nvPr>
            <p:extLst>
              <p:ext uri="{D42A27DB-BD31-4B8C-83A1-F6EECF244321}">
                <p14:modId xmlns:p14="http://schemas.microsoft.com/office/powerpoint/2010/main" val="3901329460"/>
              </p:ext>
            </p:extLst>
          </p:nvPr>
        </p:nvGraphicFramePr>
        <p:xfrm>
          <a:off x="5489381" y="1825625"/>
          <a:ext cx="6275278" cy="4252667"/>
        </p:xfrm>
        <a:graphic>
          <a:graphicData uri="http://schemas.openxmlformats.org/presentationml/2006/ole">
            <mc:AlternateContent xmlns:mc="http://schemas.openxmlformats.org/markup-compatibility/2006">
              <mc:Choice xmlns:v="urn:schemas-microsoft-com:vml" Requires="v">
                <p:oleObj r:id="rId4" imgW="8067600" imgH="5467320" progId="">
                  <p:embed/>
                </p:oleObj>
              </mc:Choice>
              <mc:Fallback>
                <p:oleObj r:id="rId4" imgW="8067600" imgH="5467320" progId="">
                  <p:embed/>
                  <p:pic>
                    <p:nvPicPr>
                      <p:cNvPr id="4" name="Object 3">
                        <a:extLst>
                          <a:ext uri="{FF2B5EF4-FFF2-40B4-BE49-F238E27FC236}">
                            <a16:creationId xmlns:a16="http://schemas.microsoft.com/office/drawing/2014/main" id="{30F0AEE0-E1B8-BD20-801B-AF6E89EC721D}"/>
                          </a:ext>
                        </a:extLst>
                      </p:cNvPr>
                      <p:cNvPicPr/>
                      <p:nvPr/>
                    </p:nvPicPr>
                    <p:blipFill>
                      <a:blip r:embed="rId5"/>
                      <a:stretch>
                        <a:fillRect/>
                      </a:stretch>
                    </p:blipFill>
                    <p:spPr>
                      <a:xfrm>
                        <a:off x="5489381" y="1825625"/>
                        <a:ext cx="6275278" cy="42526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3AF262-276E-9233-73DD-8C3B8EBDB0EC}"/>
              </a:ext>
            </a:extLst>
          </p:cNvPr>
          <p:cNvGraphicFramePr>
            <a:graphicFrameLocks noChangeAspect="1"/>
          </p:cNvGraphicFramePr>
          <p:nvPr>
            <p:extLst>
              <p:ext uri="{D42A27DB-BD31-4B8C-83A1-F6EECF244321}">
                <p14:modId xmlns:p14="http://schemas.microsoft.com/office/powerpoint/2010/main" val="4088528386"/>
              </p:ext>
            </p:extLst>
          </p:nvPr>
        </p:nvGraphicFramePr>
        <p:xfrm>
          <a:off x="8307371" y="1439862"/>
          <a:ext cx="3714750" cy="5418137"/>
        </p:xfrm>
        <a:graphic>
          <a:graphicData uri="http://schemas.openxmlformats.org/presentationml/2006/ole">
            <mc:AlternateContent xmlns:mc="http://schemas.openxmlformats.org/markup-compatibility/2006">
              <mc:Choice xmlns:v="urn:schemas-microsoft-com:vml" Requires="v">
                <p:oleObj r:id="rId6" imgW="5276880" imgH="7696080" progId="">
                  <p:embed/>
                </p:oleObj>
              </mc:Choice>
              <mc:Fallback>
                <p:oleObj r:id="rId6" imgW="5276880" imgH="7696080" progId="">
                  <p:embed/>
                  <p:pic>
                    <p:nvPicPr>
                      <p:cNvPr id="0" name=""/>
                      <p:cNvPicPr/>
                      <p:nvPr/>
                    </p:nvPicPr>
                    <p:blipFill>
                      <a:blip r:embed="rId7"/>
                      <a:stretch>
                        <a:fillRect/>
                      </a:stretch>
                    </p:blipFill>
                    <p:spPr>
                      <a:xfrm>
                        <a:off x="8307371" y="1439862"/>
                        <a:ext cx="37147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71D2789-22EF-49B0-6937-525DBEFFE101}"/>
              </a:ext>
            </a:extLst>
          </p:cNvPr>
          <p:cNvGraphicFramePr>
            <a:graphicFrameLocks noChangeAspect="1"/>
          </p:cNvGraphicFramePr>
          <p:nvPr>
            <p:extLst>
              <p:ext uri="{D42A27DB-BD31-4B8C-83A1-F6EECF244321}">
                <p14:modId xmlns:p14="http://schemas.microsoft.com/office/powerpoint/2010/main" val="243751230"/>
              </p:ext>
            </p:extLst>
          </p:nvPr>
        </p:nvGraphicFramePr>
        <p:xfrm>
          <a:off x="4583225" y="1439863"/>
          <a:ext cx="3565525" cy="5418137"/>
        </p:xfrm>
        <a:graphic>
          <a:graphicData uri="http://schemas.openxmlformats.org/presentationml/2006/ole">
            <mc:AlternateContent xmlns:mc="http://schemas.openxmlformats.org/markup-compatibility/2006">
              <mc:Choice xmlns:v="urn:schemas-microsoft-com:vml" Requires="v">
                <p:oleObj r:id="rId8" imgW="5057640" imgH="7686720" progId="">
                  <p:embed/>
                </p:oleObj>
              </mc:Choice>
              <mc:Fallback>
                <p:oleObj r:id="rId8" imgW="5057640" imgH="7686720" progId="">
                  <p:embed/>
                  <p:pic>
                    <p:nvPicPr>
                      <p:cNvPr id="0" name=""/>
                      <p:cNvPicPr/>
                      <p:nvPr/>
                    </p:nvPicPr>
                    <p:blipFill>
                      <a:blip r:embed="rId9"/>
                      <a:stretch>
                        <a:fillRect/>
                      </a:stretch>
                    </p:blipFill>
                    <p:spPr>
                      <a:xfrm>
                        <a:off x="4583225" y="1439863"/>
                        <a:ext cx="3565525" cy="5418137"/>
                      </a:xfrm>
                      <a:prstGeom prst="rect">
                        <a:avLst/>
                      </a:prstGeom>
                    </p:spPr>
                  </p:pic>
                </p:oleObj>
              </mc:Fallback>
            </mc:AlternateContent>
          </a:graphicData>
        </a:graphic>
      </p:graphicFrame>
    </p:spTree>
    <p:extLst>
      <p:ext uri="{BB962C8B-B14F-4D97-AF65-F5344CB8AC3E}">
        <p14:creationId xmlns:p14="http://schemas.microsoft.com/office/powerpoint/2010/main" val="20994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905692"/>
            <a:ext cx="11765280" cy="5826034"/>
          </a:xfrm>
        </p:spPr>
        <p:txBody>
          <a:bodyPr>
            <a:normAutofit/>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Milvus + Docker + 200w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WebApiBenchmark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简易</a:t>
            </a:r>
            <a:r>
              <a:rPr lang="zh-CN" altLang="en-US" dirty="0">
                <a:highlight>
                  <a:srgbClr val="FFFF00"/>
                </a:highlight>
                <a:latin typeface="微软雅黑" panose="020B0503020204020204" pitchFamily="34" charset="-122"/>
                <a:ea typeface="微软雅黑" panose="020B0503020204020204" pitchFamily="34" charset="-122"/>
              </a:rPr>
              <a:t>压测</a:t>
            </a:r>
            <a:r>
              <a:rPr lang="zh-CN" altLang="en-US" dirty="0">
                <a:latin typeface="微软雅黑" panose="020B0503020204020204" pitchFamily="34" charset="-122"/>
                <a:ea typeface="微软雅黑" panose="020B0503020204020204" pitchFamily="34" charset="-122"/>
              </a:rPr>
              <a:t>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无并发压力</a:t>
            </a:r>
            <a:r>
              <a:rPr lang="zh-CN" altLang="en-US" dirty="0">
                <a:latin typeface="微软雅黑" panose="020B0503020204020204" pitchFamily="34" charset="-122"/>
                <a:ea typeface="微软雅黑" panose="020B0503020204020204" pitchFamily="34" charset="-122"/>
              </a:rPr>
              <a:t>单元性能测试</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1400" dirty="0">
              <a:solidFill>
                <a:srgbClr val="0070C0"/>
              </a:solidFill>
              <a:highlight>
                <a:srgbClr val="FFFF00"/>
              </a:highlight>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r>
              <a:rPr lang="en-US" sz="1400" dirty="0">
                <a:solidFill>
                  <a:srgbClr val="99CA3C"/>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endParaRPr lang="en-US" sz="1400"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052882" y="37233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0"/>
            <a:ext cx="10515600" cy="592183"/>
          </a:xfrm>
        </p:spPr>
        <p:txBody>
          <a:bodyPr>
            <a:normAutofit/>
          </a:bodyPr>
          <a:lstStyle/>
          <a:p>
            <a:r>
              <a:rPr lang="zh-CN" altLang="en-US" sz="2800" b="1" dirty="0">
                <a:latin typeface="微软雅黑" panose="020B0503020204020204" pitchFamily="34" charset="-122"/>
                <a:ea typeface="微软雅黑" panose="020B0503020204020204" pitchFamily="34" charset="-122"/>
              </a:rPr>
              <a:t>测试场景总体设计</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487680"/>
            <a:ext cx="11118669" cy="6379029"/>
          </a:xfrm>
        </p:spPr>
        <p:txBody>
          <a:bodyPr>
            <a:noAutofit/>
          </a:bodyPr>
          <a:lstStyle/>
          <a:p>
            <a:r>
              <a:rPr lang="zh-CN" altLang="en-US" sz="1400" b="1" dirty="0">
                <a:latin typeface="微软雅黑" panose="020B0503020204020204" pitchFamily="34" charset="-122"/>
                <a:ea typeface="微软雅黑" panose="020B0503020204020204" pitchFamily="34" charset="-122"/>
              </a:rPr>
              <a:t>数据规模</a:t>
            </a:r>
            <a:endParaRPr lang="en-US" altLang="zh-CN" sz="14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胡总赞助 </a:t>
            </a:r>
            <a:r>
              <a:rPr lang="en-US" altLang="zh-CN" sz="900" b="1" dirty="0">
                <a:highlight>
                  <a:srgbClr val="FFFF00"/>
                </a:highlight>
                <a:latin typeface="微软雅黑" panose="020B0503020204020204" pitchFamily="34" charset="-122"/>
                <a:ea typeface="微软雅黑" panose="020B0503020204020204" pitchFamily="34" charset="-122"/>
              </a:rPr>
              <a:t>11w SQL </a:t>
            </a:r>
            <a:r>
              <a:rPr lang="zh-CN" altLang="en-US" sz="900" b="1" dirty="0">
                <a:latin typeface="微软雅黑" panose="020B0503020204020204" pitchFamily="34" charset="-122"/>
                <a:ea typeface="微软雅黑" panose="020B0503020204020204" pitchFamily="34" charset="-122"/>
              </a:rPr>
              <a:t>随机向量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 </a:t>
            </a:r>
            <a:r>
              <a:rPr lang="zh-CN" altLang="en-US" sz="900" b="1" dirty="0">
                <a:latin typeface="微软雅黑" panose="020B0503020204020204" pitchFamily="34" charset="-122"/>
                <a:ea typeface="微软雅黑" panose="020B0503020204020204" pitchFamily="34" charset="-122"/>
              </a:rPr>
              <a:t>文档向量</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RediSearch</a:t>
            </a:r>
            <a:endParaRPr lang="en-US" altLang="zh-CN" sz="9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RediSearch</a:t>
            </a:r>
            <a:r>
              <a:rPr lang="en-US" altLang="zh-CN" sz="900" b="1" dirty="0">
                <a:latin typeface="微软雅黑" panose="020B0503020204020204" pitchFamily="34" charset="-122"/>
                <a:ea typeface="微软雅黑" panose="020B0503020204020204" pitchFamily="34" charset="-122"/>
              </a:rPr>
              <a:t> </a:t>
            </a:r>
            <a:r>
              <a:rPr lang="en-US" altLang="zh-CN" sz="900" b="1" dirty="0">
                <a:highlight>
                  <a:srgbClr val="FFFF00"/>
                </a:highlight>
                <a:latin typeface="微软雅黑" panose="020B0503020204020204" pitchFamily="34" charset="-122"/>
                <a:ea typeface="微软雅黑" panose="020B0503020204020204" pitchFamily="34" charset="-122"/>
              </a:rPr>
              <a:t>225k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50" b="1" dirty="0">
                <a:latin typeface="微软雅黑" panose="020B0503020204020204" pitchFamily="34" charset="-122"/>
                <a:ea typeface="微软雅黑" panose="020B0503020204020204" pitchFamily="34" charset="-122"/>
              </a:rPr>
              <a:t>Milvus</a:t>
            </a:r>
          </a:p>
          <a:p>
            <a:pPr lvl="2"/>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50w/100w/150w/200w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基本功能</a:t>
            </a:r>
            <a:endParaRPr lang="en-US" altLang="zh-CN" sz="1400" b="1" dirty="0">
              <a:latin typeface="微软雅黑" panose="020B0503020204020204" pitchFamily="34" charset="-122"/>
              <a:ea typeface="微软雅黑" panose="020B0503020204020204" pitchFamily="34" charset="-122"/>
            </a:endParaRPr>
          </a:p>
          <a:p>
            <a:pPr lvl="1"/>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不做混合 </a:t>
            </a:r>
            <a:r>
              <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rPr>
              <a:t>(hybrid) </a:t>
            </a:r>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检索 无其他非向量字段属性条件</a:t>
            </a:r>
            <a:endPar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900" b="1" dirty="0">
                <a:highlight>
                  <a:srgbClr val="FFFF00"/>
                </a:highlight>
                <a:latin typeface="微软雅黑" panose="020B0503020204020204" pitchFamily="34" charset="-122"/>
                <a:ea typeface="微软雅黑" panose="020B0503020204020204" pitchFamily="34" charset="-122"/>
              </a:rPr>
              <a:t> cosine </a:t>
            </a:r>
            <a:r>
              <a:rPr lang="zh-CN" altLang="en-US" sz="900" b="1" dirty="0">
                <a:latin typeface="微软雅黑" panose="020B0503020204020204" pitchFamily="34" charset="-122"/>
                <a:ea typeface="微软雅黑" panose="020B0503020204020204" pitchFamily="34" charset="-122"/>
              </a:rPr>
              <a:t>相关优化索引，按与随机查询向量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a:latin typeface="微软雅黑" panose="020B0503020204020204" pitchFamily="34" charset="-122"/>
                <a:ea typeface="微软雅黑" panose="020B0503020204020204" pitchFamily="34" charset="-122"/>
              </a:rPr>
              <a:t>Redis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IVF_FLAT </a:t>
            </a:r>
            <a:r>
              <a:rPr lang="zh-CN" altLang="en-US" sz="900" b="1" dirty="0">
                <a:latin typeface="微软雅黑" panose="020B0503020204020204" pitchFamily="34" charset="-122"/>
                <a:ea typeface="微软雅黑" panose="020B0503020204020204" pitchFamily="34" charset="-122"/>
              </a:rPr>
              <a:t>索引，按与随机查询向量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索引，按与随机查询向</a:t>
            </a:r>
            <a:r>
              <a:rPr lang="zh-CN" altLang="en-US" sz="900" b="1" dirty="0">
                <a:highlight>
                  <a:srgbClr val="FFFF00"/>
                </a:highlight>
                <a:latin typeface="微软雅黑" panose="020B0503020204020204" pitchFamily="34" charset="-122"/>
                <a:ea typeface="微软雅黑" panose="020B0503020204020204" pitchFamily="34" charset="-122"/>
              </a:rPr>
              <a:t>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a:t>
            </a:r>
            <a:r>
              <a:rPr lang="zh-CN" altLang="en-US" sz="900" b="1" dirty="0">
                <a:latin typeface="微软雅黑" panose="020B0503020204020204" pitchFamily="34" charset="-122"/>
                <a:ea typeface="微软雅黑" panose="020B0503020204020204" pitchFamily="34" charset="-122"/>
              </a:rPr>
              <a:t> 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SK HTTP API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a:latin typeface="微软雅黑" panose="020B0503020204020204" pitchFamily="34" charset="-122"/>
                <a:ea typeface="微软雅黑" panose="020B0503020204020204" pitchFamily="34" charset="-122"/>
              </a:rPr>
              <a:t>Milvus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L2 </a:t>
            </a:r>
            <a:r>
              <a:rPr lang="zh-CN" altLang="en-US" sz="900" b="1" dirty="0">
                <a:solidFill>
                  <a:srgbClr val="FF0000"/>
                </a:solidFill>
                <a:highlight>
                  <a:srgbClr val="FFFF00"/>
                </a:highlight>
                <a:latin typeface="微软雅黑" panose="020B0503020204020204" pitchFamily="34" charset="-122"/>
                <a:ea typeface="微软雅黑" panose="020B0503020204020204" pitchFamily="34" charset="-122"/>
              </a:rPr>
              <a:t>距离 倒序</a:t>
            </a:r>
            <a:r>
              <a:rPr lang="zh-CN" altLang="en-US" sz="900" b="1" dirty="0">
                <a:highlight>
                  <a:srgbClr val="FFFF00"/>
                </a:highlight>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r>
              <a:rPr lang="en-US" altLang="zh-CN" sz="1200" b="1" dirty="0" err="1">
                <a:latin typeface="微软雅黑" panose="020B0503020204020204" pitchFamily="34" charset="-122"/>
                <a:ea typeface="微软雅黑" panose="020B0503020204020204" pitchFamily="34" charset="-122"/>
              </a:rPr>
              <a:t>WebApi</a:t>
            </a:r>
            <a:r>
              <a:rPr lang="en-US" altLang="zh-CN" sz="1200" b="1" dirty="0">
                <a:latin typeface="微软雅黑" panose="020B0503020204020204" pitchFamily="34" charset="-122"/>
                <a:ea typeface="微软雅黑" panose="020B0503020204020204" pitchFamily="34" charset="-122"/>
              </a:rPr>
              <a:t> </a:t>
            </a:r>
            <a:r>
              <a:rPr lang="zh-CN" altLang="en-US" sz="1200" b="1" dirty="0">
                <a:highlight>
                  <a:srgbClr val="FFFF00"/>
                </a:highlight>
                <a:latin typeface="微软雅黑" panose="020B0503020204020204" pitchFamily="34" charset="-122"/>
                <a:ea typeface="微软雅黑" panose="020B0503020204020204" pitchFamily="34" charset="-122"/>
              </a:rPr>
              <a:t>压测</a:t>
            </a:r>
            <a:r>
              <a:rPr lang="en-US" altLang="zh-CN" sz="1200" b="1" dirty="0">
                <a:highlight>
                  <a:srgbClr val="FFFF00"/>
                </a:highlight>
                <a:latin typeface="微软雅黑" panose="020B0503020204020204" pitchFamily="34" charset="-122"/>
                <a:ea typeface="微软雅黑" panose="020B0503020204020204" pitchFamily="34" charset="-122"/>
              </a:rPr>
              <a:t>:</a:t>
            </a:r>
            <a:r>
              <a:rPr lang="en-US" altLang="zh-CN" sz="105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WebApiBenchmark</a:t>
            </a:r>
            <a:endParaRPr lang="en-US" altLang="zh-CN" sz="105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单元性能测试</a:t>
            </a:r>
            <a:r>
              <a:rPr lang="en-US" altLang="zh-CN" sz="120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BenchmarkDotNet</a:t>
            </a:r>
            <a:endParaRPr lang="en-US" altLang="zh-CN" sz="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100</a:t>
            </a:r>
            <a:r>
              <a:rPr lang="zh-CN" altLang="en-US" b="1" dirty="0">
                <a:latin typeface="微软雅黑" panose="020B0503020204020204" pitchFamily="34" charset="-122"/>
                <a:ea typeface="微软雅黑" panose="020B0503020204020204" pitchFamily="34" charset="-122"/>
              </a:rPr>
              <a:t>万随机向量是啥概念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p:txBody>
          <a:bodyPr/>
          <a:lstStyle/>
          <a:p>
            <a:r>
              <a:rPr lang="zh-CN" altLang="en-US" b="1" dirty="0">
                <a:latin typeface="微软雅黑" panose="020B0503020204020204" pitchFamily="34" charset="-122"/>
                <a:ea typeface="微软雅黑" panose="020B0503020204020204" pitchFamily="34" charset="-122"/>
              </a:rPr>
              <a:t>假设每篇文档 </a:t>
            </a:r>
            <a:r>
              <a:rPr lang="en-US" altLang="zh-CN" b="1" dirty="0">
                <a:latin typeface="微软雅黑" panose="020B0503020204020204" pitchFamily="34" charset="-122"/>
                <a:ea typeface="微软雅黑" panose="020B0503020204020204" pitchFamily="34" charset="-122"/>
              </a:rPr>
              <a:t>5000 </a:t>
            </a:r>
            <a:r>
              <a:rPr lang="zh-CN" altLang="en-US" b="1" dirty="0">
                <a:latin typeface="微软雅黑" panose="020B0503020204020204" pitchFamily="34" charset="-122"/>
                <a:ea typeface="微软雅黑" panose="020B0503020204020204" pitchFamily="34" charset="-122"/>
              </a:rPr>
              <a:t>字，</a:t>
            </a:r>
            <a:r>
              <a:rPr lang="en-US" altLang="zh-CN" b="1" dirty="0">
                <a:highlight>
                  <a:srgbClr val="FFFF00"/>
                </a:highlight>
                <a:latin typeface="微软雅黑" panose="020B0503020204020204" pitchFamily="34" charset="-122"/>
                <a:ea typeface="微软雅黑" panose="020B0503020204020204" pitchFamily="34" charset="-122"/>
              </a:rPr>
              <a:t>200</a:t>
            </a:r>
            <a:r>
              <a:rPr lang="zh-CN" altLang="en-US" b="1" dirty="0">
                <a:highlight>
                  <a:srgbClr val="FFFF00"/>
                </a:highlight>
                <a:latin typeface="微软雅黑" panose="020B0503020204020204" pitchFamily="34" charset="-122"/>
                <a:ea typeface="微软雅黑" panose="020B0503020204020204" pitchFamily="34" charset="-122"/>
              </a:rPr>
              <a:t>字</a:t>
            </a:r>
            <a:r>
              <a:rPr lang="en-US" altLang="zh-CN" b="1" dirty="0">
                <a:highlight>
                  <a:srgbClr val="FFFF00"/>
                </a:highlight>
                <a:latin typeface="微软雅黑" panose="020B0503020204020204" pitchFamily="34" charset="-122"/>
                <a:ea typeface="微软雅黑" panose="020B0503020204020204" pitchFamily="34" charset="-122"/>
              </a:rPr>
              <a:t>/</a:t>
            </a:r>
            <a:r>
              <a:rPr lang="zh-CN" altLang="en-US" b="1" dirty="0">
                <a:highlight>
                  <a:srgbClr val="FFFF00"/>
                </a:highlight>
                <a:latin typeface="微软雅黑" panose="020B0503020204020204" pitchFamily="34" charset="-122"/>
                <a:ea typeface="微软雅黑" panose="020B0503020204020204" pitchFamily="34" charset="-122"/>
              </a:rPr>
              <a:t>向量</a:t>
            </a:r>
            <a:endParaRPr lang="en-US" altLang="zh-CN" b="1" dirty="0">
              <a:highlight>
                <a:srgbClr val="FFFF00"/>
              </a:highlight>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200</a:t>
            </a:r>
            <a:r>
              <a:rPr lang="zh-CN" altLang="en-US" dirty="0">
                <a:latin typeface="微软雅黑" panose="020B0503020204020204" pitchFamily="34" charset="-122"/>
                <a:ea typeface="微软雅黑" panose="020B0503020204020204" pitchFamily="34" charset="-122"/>
              </a:rPr>
              <a:t>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块</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25</a:t>
            </a:r>
            <a:r>
              <a:rPr lang="zh-CN" altLang="en-US" dirty="0">
                <a:latin typeface="微软雅黑" panose="020B0503020204020204" pitchFamily="34" charset="-122"/>
                <a:ea typeface="微软雅黑" panose="020B0503020204020204" pitchFamily="34" charset="-122"/>
              </a:rPr>
              <a:t>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文档</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100</a:t>
            </a:r>
            <a:r>
              <a:rPr lang="zh-CN" altLang="en-US" dirty="0">
                <a:latin typeface="微软雅黑" panose="020B0503020204020204" pitchFamily="34" charset="-122"/>
                <a:ea typeface="微软雅黑" panose="020B0503020204020204" pitchFamily="34" charset="-122"/>
              </a:rPr>
              <a:t>万随机向量相当于</a:t>
            </a:r>
            <a:r>
              <a:rPr lang="en-US" altLang="zh-CN" dirty="0">
                <a:latin typeface="微软雅黑" panose="020B0503020204020204" pitchFamily="34" charset="-122"/>
                <a:ea typeface="微软雅黑" panose="020B0503020204020204" pitchFamily="34" charset="-122"/>
              </a:rPr>
              <a:t>4W</a:t>
            </a:r>
            <a:r>
              <a:rPr lang="zh-CN" altLang="en-US" dirty="0">
                <a:latin typeface="微软雅黑" panose="020B0503020204020204" pitchFamily="34" charset="-122"/>
                <a:ea typeface="微软雅黑" panose="020B0503020204020204" pitchFamily="34" charset="-122"/>
              </a:rPr>
              <a:t>文档</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3466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a:xfrm>
            <a:off x="261257" y="82732"/>
            <a:ext cx="11190514" cy="1320800"/>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598714" y="911223"/>
            <a:ext cx="10515600" cy="5263153"/>
          </a:xfrm>
        </p:spPr>
        <p:txBody>
          <a:bodyPr>
            <a:normAutofit fontScale="92500" lnSpcReduction="10000"/>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highlight>
                  <a:srgbClr val="FFFF00"/>
                </a:highlight>
                <a:latin typeface="微软雅黑" panose="020B0503020204020204" pitchFamily="34" charset="-122"/>
                <a:ea typeface="微软雅黑" panose="020B0503020204020204" pitchFamily="34" charset="-122"/>
              </a:rPr>
              <a:t>ivfflat</a:t>
            </a:r>
            <a:r>
              <a:rPr lang="en-US" altLang="zh-CN" sz="1600" dirty="0">
                <a:highlight>
                  <a:srgbClr val="FFFF00"/>
                </a:highlight>
                <a:latin typeface="微软雅黑" panose="020B0503020204020204" pitchFamily="34" charset="-122"/>
                <a:ea typeface="微软雅黑" panose="020B0503020204020204" pitchFamily="34" charset="-122"/>
              </a:rPr>
              <a:t> cosine</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11w </a:t>
            </a:r>
            <a:r>
              <a:rPr lang="zh-CN" altLang="en-US" sz="1600" dirty="0">
                <a:latin typeface="微软雅黑" panose="020B0503020204020204" pitchFamily="34" charset="-122"/>
                <a:ea typeface="微软雅黑" panose="020B0503020204020204" pitchFamily="34" charset="-122"/>
              </a:rPr>
              <a:t>预存向量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dirty="0">
                <a:latin typeface="微软雅黑" panose="020B0503020204020204" pitchFamily="34" charset="-122"/>
                <a:ea typeface="微软雅黑" panose="020B0503020204020204" pitchFamily="34" charset="-122"/>
              </a:rPr>
              <a:t>标准差其实也是一种距离，与均值的距离，体现分布情况（相似度？）</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highlight>
                  <a:srgbClr val="FFFF00"/>
                </a:highlight>
                <a:latin typeface="微软雅黑" panose="020B0503020204020204" pitchFamily="34" charset="-122"/>
                <a:ea typeface="微软雅黑" panose="020B0503020204020204" pitchFamily="34" charset="-122"/>
              </a:rPr>
              <a:t>BenchmarkDotNet</a:t>
            </a:r>
            <a:r>
              <a:rPr lang="en-US" sz="1600" dirty="0">
                <a:highlight>
                  <a:srgbClr val="FFFF00"/>
                </a:highlight>
                <a:latin typeface="微软雅黑" panose="020B0503020204020204" pitchFamily="34" charset="-122"/>
                <a:ea typeface="微软雅黑" panose="020B0503020204020204" pitchFamily="34" charset="-122"/>
              </a:rPr>
              <a:t> </a:t>
            </a:r>
            <a:r>
              <a:rPr lang="zh-CN" altLang="en-US" sz="1600" dirty="0">
                <a:highlight>
                  <a:srgbClr val="FFFF00"/>
                </a:highlight>
                <a:latin typeface="微软雅黑" panose="020B0503020204020204" pitchFamily="34" charset="-122"/>
                <a:ea typeface="微软雅黑" panose="020B0503020204020204" pitchFamily="34" charset="-122"/>
              </a:rPr>
              <a:t>无并发的单元性能测试</a:t>
            </a:r>
            <a:endParaRPr lang="en-US" sz="1600" dirty="0">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相差</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倍：</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 </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vs 950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a:t>
            </a:r>
            <a:endPar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a:xfrm>
            <a:off x="677333" y="1541417"/>
            <a:ext cx="10217089" cy="5024846"/>
          </a:xfrm>
        </p:spPr>
        <p:txBody>
          <a:bodyPr>
            <a:normAutofit/>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无并发：数据规模、产品、主机性能综合对比</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a:xfrm>
            <a:off x="677334" y="1419497"/>
            <a:ext cx="8596668" cy="4621865"/>
          </a:xfrm>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541905" y="3873353"/>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737533503"/>
              </p:ext>
            </p:extLst>
          </p:nvPr>
        </p:nvGraphicFramePr>
        <p:xfrm>
          <a:off x="1541905" y="2050275"/>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541905" y="2050275"/>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057176099"/>
              </p:ext>
            </p:extLst>
          </p:nvPr>
        </p:nvGraphicFramePr>
        <p:xfrm>
          <a:off x="1541905" y="5252416"/>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541905" y="5252416"/>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latin typeface="微软雅黑" panose="020B0503020204020204" pitchFamily="34" charset="-122"/>
                <a:ea typeface="微软雅黑" panose="020B0503020204020204" pitchFamily="34" charset="-122"/>
              </a:rPr>
              <a:t>场景</a:t>
            </a:r>
            <a:r>
              <a:rPr lang="en-US" altLang="zh-CN" sz="3600" b="1" dirty="0">
                <a:latin typeface="微软雅黑" panose="020B0503020204020204" pitchFamily="34" charset="-122"/>
                <a:ea typeface="微软雅黑" panose="020B0503020204020204" pitchFamily="34" charset="-122"/>
              </a:rPr>
              <a:t>2:</a:t>
            </a:r>
            <a:r>
              <a:rPr lang="zh-CN" altLang="en-US" sz="3600" b="1" dirty="0">
                <a:latin typeface="微软雅黑" panose="020B0503020204020204" pitchFamily="34" charset="-122"/>
                <a:ea typeface="微软雅黑" panose="020B0503020204020204" pitchFamily="34" charset="-122"/>
              </a:rPr>
              <a:t> 无并发交叉对比测试过程性能监控</a:t>
            </a:r>
            <a:endParaRPr lang="en-US" sz="3600" b="1" dirty="0">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11" name="Picture 10">
            <a:extLst>
              <a:ext uri="{FF2B5EF4-FFF2-40B4-BE49-F238E27FC236}">
                <a16:creationId xmlns:a16="http://schemas.microsoft.com/office/drawing/2014/main" id="{9826E66B-756F-81B6-D781-0F19FDC90D3E}"/>
              </a:ext>
            </a:extLst>
          </p:cNvPr>
          <p:cNvPicPr>
            <a:picLocks noChangeAspect="1"/>
          </p:cNvPicPr>
          <p:nvPr/>
        </p:nvPicPr>
        <p:blipFill>
          <a:blip r:embed="rId2"/>
          <a:stretch>
            <a:fillRect/>
          </a:stretch>
        </p:blipFill>
        <p:spPr>
          <a:xfrm>
            <a:off x="2003301" y="4503221"/>
            <a:ext cx="9345329" cy="2086266"/>
          </a:xfrm>
          <a:prstGeom prst="rect">
            <a:avLst/>
          </a:prstGeom>
        </p:spPr>
      </p:pic>
      <p:graphicFrame>
        <p:nvGraphicFramePr>
          <p:cNvPr id="4" name="Object 3">
            <a:extLst>
              <a:ext uri="{FF2B5EF4-FFF2-40B4-BE49-F238E27FC236}">
                <a16:creationId xmlns:a16="http://schemas.microsoft.com/office/drawing/2014/main" id="{BABB368E-44B9-C8EC-601F-8BB28A0BAB79}"/>
              </a:ext>
            </a:extLst>
          </p:cNvPr>
          <p:cNvGraphicFramePr>
            <a:graphicFrameLocks noChangeAspect="1"/>
          </p:cNvGraphicFramePr>
          <p:nvPr>
            <p:extLst>
              <p:ext uri="{D42A27DB-BD31-4B8C-83A1-F6EECF244321}">
                <p14:modId xmlns:p14="http://schemas.microsoft.com/office/powerpoint/2010/main" val="3655048491"/>
              </p:ext>
            </p:extLst>
          </p:nvPr>
        </p:nvGraphicFramePr>
        <p:xfrm>
          <a:off x="3595280" y="1120934"/>
          <a:ext cx="7753350" cy="3124200"/>
        </p:xfrm>
        <a:graphic>
          <a:graphicData uri="http://schemas.openxmlformats.org/presentationml/2006/ole">
            <mc:AlternateContent xmlns:mc="http://schemas.openxmlformats.org/markup-compatibility/2006">
              <mc:Choice xmlns:v="urn:schemas-microsoft-com:vml" Requires="v">
                <p:oleObj r:id="rId3" imgW="7753320" imgH="3124080" progId="">
                  <p:embed/>
                </p:oleObj>
              </mc:Choice>
              <mc:Fallback>
                <p:oleObj r:id="rId3" imgW="7753320" imgH="3124080" progId="">
                  <p:embed/>
                  <p:pic>
                    <p:nvPicPr>
                      <p:cNvPr id="0" name=""/>
                      <p:cNvPicPr/>
                      <p:nvPr/>
                    </p:nvPicPr>
                    <p:blipFill>
                      <a:blip r:embed="rId4"/>
                      <a:stretch>
                        <a:fillRect/>
                      </a:stretch>
                    </p:blipFill>
                    <p:spPr>
                      <a:xfrm>
                        <a:off x="3595280" y="1120934"/>
                        <a:ext cx="7753350" cy="3124200"/>
                      </a:xfrm>
                      <a:prstGeom prst="rect">
                        <a:avLst/>
                      </a:prstGeom>
                    </p:spPr>
                  </p:pic>
                </p:oleObj>
              </mc:Fallback>
            </mc:AlternateContent>
          </a:graphicData>
        </a:graphic>
      </p:graphicFrame>
    </p:spTree>
    <p:extLst>
      <p:ext uri="{BB962C8B-B14F-4D97-AF65-F5344CB8AC3E}">
        <p14:creationId xmlns:p14="http://schemas.microsoft.com/office/powerpoint/2010/main" val="3455895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225K Remote: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ECEF9599-808B-6823-01CC-0DECBD9C2031}"/>
              </a:ext>
            </a:extLst>
          </p:cNvPr>
          <p:cNvPicPr>
            <a:picLocks noChangeAspect="1"/>
          </p:cNvPicPr>
          <p:nvPr/>
        </p:nvPicPr>
        <p:blipFill>
          <a:blip r:embed="rId2"/>
          <a:stretch>
            <a:fillRect/>
          </a:stretch>
        </p:blipFill>
        <p:spPr>
          <a:xfrm>
            <a:off x="1198833" y="2447788"/>
            <a:ext cx="9097645" cy="1962424"/>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E7ABB-CE3F-40A1-49D8-62C2E1522576}"/>
              </a:ext>
            </a:extLst>
          </p:cNvPr>
          <p:cNvSpPr>
            <a:spLocks noGrp="1"/>
          </p:cNvSpPr>
          <p:nvPr>
            <p:ph type="title"/>
          </p:nvPr>
        </p:nvSpPr>
        <p:spPr/>
        <p:txBody>
          <a:bodyPr/>
          <a:lstStyle/>
          <a:p>
            <a:r>
              <a:rPr lang="zh-CN" altLang="en-US" dirty="0"/>
              <a:t>特别鸣谢</a:t>
            </a:r>
            <a:endParaRPr lang="en-US" dirty="0"/>
          </a:p>
        </p:txBody>
      </p:sp>
      <p:sp>
        <p:nvSpPr>
          <p:cNvPr id="3" name="Content Placeholder 2">
            <a:extLst>
              <a:ext uri="{FF2B5EF4-FFF2-40B4-BE49-F238E27FC236}">
                <a16:creationId xmlns:a16="http://schemas.microsoft.com/office/drawing/2014/main" id="{7DFCC933-87E7-39CC-96D2-6E2C1C054E5A}"/>
              </a:ext>
            </a:extLst>
          </p:cNvPr>
          <p:cNvSpPr>
            <a:spLocks noGrp="1"/>
          </p:cNvSpPr>
          <p:nvPr>
            <p:ph idx="1"/>
          </p:nvPr>
        </p:nvSpPr>
        <p:spPr>
          <a:xfrm>
            <a:off x="677334" y="1497875"/>
            <a:ext cx="8596668" cy="4543488"/>
          </a:xfrm>
        </p:spPr>
        <p:txBody>
          <a:bodyPr>
            <a:norm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哈维尔 胡</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给予小范围分享机会</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善意的灵魂拷问</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向量索引相关</a:t>
            </a:r>
            <a:r>
              <a:rPr lang="zh-CN" altLang="en-US" dirty="0">
                <a:highlight>
                  <a:srgbClr val="FFFF00"/>
                </a:highlight>
                <a:latin typeface="微软雅黑" panose="020B0503020204020204" pitchFamily="34" charset="-122"/>
                <a:ea typeface="微软雅黑" panose="020B0503020204020204" pitchFamily="34" charset="-122"/>
              </a:rPr>
              <a:t>科学</a:t>
            </a:r>
            <a:r>
              <a:rPr lang="zh-CN" altLang="en-US" dirty="0">
                <a:latin typeface="微软雅黑" panose="020B0503020204020204" pitchFamily="34" charset="-122"/>
                <a:ea typeface="微软雅黑" panose="020B0503020204020204" pitchFamily="34" charset="-122"/>
              </a:rPr>
              <a:t>问题，使我这个</a:t>
            </a:r>
            <a:r>
              <a:rPr lang="zh-CN" altLang="en-US" dirty="0">
                <a:highlight>
                  <a:srgbClr val="FFFF00"/>
                </a:highlight>
                <a:latin typeface="微软雅黑" panose="020B0503020204020204" pitchFamily="34" charset="-122"/>
                <a:ea typeface="微软雅黑" panose="020B0503020204020204" pitchFamily="34" charset="-122"/>
              </a:rPr>
              <a:t>科技</a:t>
            </a:r>
            <a:r>
              <a:rPr lang="zh-CN" altLang="en-US" dirty="0">
                <a:latin typeface="微软雅黑" panose="020B0503020204020204" pitchFamily="34" charset="-122"/>
                <a:ea typeface="微软雅黑" panose="020B0503020204020204" pitchFamily="34" charset="-122"/>
              </a:rPr>
              <a:t>从业者力不从心</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赞助 </a:t>
            </a:r>
            <a:r>
              <a:rPr lang="en-US" altLang="zh-CN" dirty="0">
                <a:latin typeface="微软雅黑" panose="020B0503020204020204" pitchFamily="34" charset="-122"/>
                <a:ea typeface="微软雅黑" panose="020B0503020204020204" pitchFamily="34" charset="-122"/>
              </a:rPr>
              <a:t>11</a:t>
            </a:r>
            <a:r>
              <a:rPr lang="zh-CN" altLang="en-US" dirty="0">
                <a:latin typeface="微软雅黑" panose="020B0503020204020204" pitchFamily="34" charset="-122"/>
                <a:ea typeface="微软雅黑" panose="020B0503020204020204" pitchFamily="34" charset="-122"/>
              </a:rPr>
              <a:t>万</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赞助高性能 </a:t>
            </a:r>
            <a:r>
              <a:rPr lang="en-US" altLang="zh-CN" dirty="0">
                <a:latin typeface="微软雅黑" panose="020B0503020204020204" pitchFamily="34" charset="-122"/>
                <a:ea typeface="微软雅黑" panose="020B0503020204020204" pitchFamily="34" charset="-122"/>
              </a:rPr>
              <a:t>Azure </a:t>
            </a:r>
            <a:r>
              <a:rPr lang="zh-CN" altLang="en-US" dirty="0">
                <a:latin typeface="微软雅黑" panose="020B0503020204020204" pitchFamily="34" charset="-122"/>
                <a:ea typeface="微软雅黑" panose="020B0503020204020204" pitchFamily="34" charset="-122"/>
              </a:rPr>
              <a:t>虚机 </a:t>
            </a:r>
            <a:r>
              <a:rPr lang="en-US" altLang="zh-CN" dirty="0">
                <a:latin typeface="微软雅黑" panose="020B0503020204020204" pitchFamily="34" charset="-122"/>
                <a:ea typeface="微软雅黑" panose="020B0503020204020204" pitchFamily="34" charset="-122"/>
              </a:rPr>
              <a:t>24 </a:t>
            </a:r>
            <a:r>
              <a:rPr lang="zh-CN" altLang="en-US" dirty="0">
                <a:latin typeface="微软雅黑" panose="020B0503020204020204" pitchFamily="34" charset="-122"/>
                <a:ea typeface="微软雅黑" panose="020B0503020204020204" pitchFamily="34" charset="-122"/>
              </a:rPr>
              <a:t>小时</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提供评测范围线索</a:t>
            </a:r>
            <a:endParaRPr lang="en-US" altLang="zh-CN" dirty="0">
              <a:latin typeface="微软雅黑" panose="020B0503020204020204" pitchFamily="34" charset="-122"/>
              <a:ea typeface="微软雅黑" panose="020B0503020204020204" pitchFamily="34" charset="-122"/>
            </a:endParaRPr>
          </a:p>
          <a:p>
            <a:pPr lvl="1"/>
            <a:r>
              <a:rPr lang="zh-CN" altLang="en-US" sz="2400" b="1" dirty="0">
                <a:solidFill>
                  <a:srgbClr val="FF0000"/>
                </a:solidFill>
                <a:latin typeface="微软雅黑" panose="020B0503020204020204" pitchFamily="34" charset="-122"/>
                <a:ea typeface="微软雅黑" panose="020B0503020204020204" pitchFamily="34" charset="-122"/>
              </a:rPr>
              <a:t>推荐至 </a:t>
            </a:r>
            <a:r>
              <a:rPr lang="en-US" altLang="zh-CN" sz="2400" b="1" dirty="0">
                <a:solidFill>
                  <a:srgbClr val="FF0000"/>
                </a:solidFill>
                <a:latin typeface="微软雅黑" panose="020B0503020204020204" pitchFamily="34" charset="-122"/>
                <a:ea typeface="微软雅黑" panose="020B0503020204020204" pitchFamily="34" charset="-122"/>
              </a:rPr>
              <a:t>OpenAI </a:t>
            </a:r>
            <a:r>
              <a:rPr lang="zh-CN" altLang="en-US" sz="2400" b="1" dirty="0">
                <a:solidFill>
                  <a:srgbClr val="FF0000"/>
                </a:solidFill>
                <a:latin typeface="微软雅黑" panose="020B0503020204020204" pitchFamily="34" charset="-122"/>
                <a:ea typeface="微软雅黑" panose="020B0503020204020204" pitchFamily="34" charset="-122"/>
              </a:rPr>
              <a:t>系列分享</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2"/>
            <a:r>
              <a:rPr lang="zh-CN" altLang="en-US" sz="2200" b="1" dirty="0">
                <a:solidFill>
                  <a:srgbClr val="FF0000"/>
                </a:solidFill>
                <a:latin typeface="微软雅黑" panose="020B0503020204020204" pitchFamily="34" charset="-122"/>
                <a:ea typeface="微软雅黑" panose="020B0503020204020204" pitchFamily="34" charset="-122"/>
              </a:rPr>
              <a:t>内容有些枯燥，</a:t>
            </a:r>
            <a:r>
              <a:rPr lang="en-US" altLang="zh-CN" sz="2200" b="1" dirty="0">
                <a:solidFill>
                  <a:srgbClr val="FF0000"/>
                </a:solidFill>
                <a:latin typeface="微软雅黑" panose="020B0503020204020204" pitchFamily="34" charset="-122"/>
                <a:ea typeface="微软雅黑" panose="020B0503020204020204" pitchFamily="34" charset="-122"/>
              </a:rPr>
              <a:t>Level 100</a:t>
            </a:r>
          </a:p>
          <a:p>
            <a:pPr lvl="2"/>
            <a:r>
              <a:rPr lang="zh-CN" altLang="en-US" sz="2200" b="1" dirty="0">
                <a:solidFill>
                  <a:srgbClr val="FF0000"/>
                </a:solidFill>
                <a:latin typeface="微软雅黑" panose="020B0503020204020204" pitchFamily="34" charset="-122"/>
                <a:ea typeface="微软雅黑" panose="020B0503020204020204" pitchFamily="34" charset="-122"/>
              </a:rPr>
              <a:t>抛砖引玉、班门弄斧</a:t>
            </a:r>
            <a:endParaRPr lang="en-US" altLang="zh-CN" sz="2200" b="1" dirty="0">
              <a:solidFill>
                <a:srgbClr val="FF0000"/>
              </a:solidFill>
              <a:latin typeface="微软雅黑" panose="020B0503020204020204" pitchFamily="34" charset="-122"/>
              <a:ea typeface="微软雅黑" panose="020B0503020204020204" pitchFamily="34" charset="-122"/>
            </a:endParaRPr>
          </a:p>
          <a:p>
            <a:pPr lvl="2"/>
            <a:r>
              <a:rPr lang="zh-CN" altLang="en-US" sz="2200" b="1" dirty="0">
                <a:solidFill>
                  <a:srgbClr val="FF0000"/>
                </a:solidFill>
                <a:latin typeface="微软雅黑" panose="020B0503020204020204" pitchFamily="34" charset="-122"/>
                <a:ea typeface="微软雅黑" panose="020B0503020204020204" pitchFamily="34" charset="-122"/>
              </a:rPr>
              <a:t>请大家斧正</a:t>
            </a:r>
            <a:endParaRPr lang="en-US" altLang="zh-CN" sz="2200" b="1" dirty="0">
              <a:solidFill>
                <a:srgbClr val="FF0000"/>
              </a:solidFill>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9759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50w/100w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lvl="1"/>
            <a:r>
              <a:rPr lang="en-US" altLang="zh-CN"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9450-E5F1-7A4C-1C72-7CFBFDFE4A33}"/>
              </a:ext>
            </a:extLst>
          </p:cNvPr>
          <p:cNvSpPr>
            <a:spLocks noGrp="1"/>
          </p:cNvSpPr>
          <p:nvPr>
            <p:ph type="title"/>
          </p:nvPr>
        </p:nvSpPr>
        <p:spPr>
          <a:xfrm>
            <a:off x="191965" y="249115"/>
            <a:ext cx="11808069" cy="718039"/>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5:</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a:highlight>
                  <a:srgbClr val="FFFF00"/>
                </a:highlight>
                <a:latin typeface="微软雅黑" panose="020B0503020204020204" pitchFamily="34" charset="-122"/>
                <a:ea typeface="微软雅黑" panose="020B0503020204020204" pitchFamily="34" charset="-122"/>
              </a:rPr>
              <a:t>Milvus HNSW L2 local: 50w vs 100w vs 150w vs 200w </a:t>
            </a:r>
            <a:r>
              <a:rPr lang="en-US" altLang="zh-CN" dirty="0"/>
              <a:t>	</a:t>
            </a:r>
            <a:endParaRPr lang="en-US" dirty="0"/>
          </a:p>
        </p:txBody>
      </p:sp>
      <p:pic>
        <p:nvPicPr>
          <p:cNvPr id="5" name="Content Placeholder 4">
            <a:extLst>
              <a:ext uri="{FF2B5EF4-FFF2-40B4-BE49-F238E27FC236}">
                <a16:creationId xmlns:a16="http://schemas.microsoft.com/office/drawing/2014/main" id="{1C873A37-E41A-D6AF-A74F-CC03F8AFF705}"/>
              </a:ext>
            </a:extLst>
          </p:cNvPr>
          <p:cNvPicPr>
            <a:picLocks noGrp="1" noChangeAspect="1"/>
          </p:cNvPicPr>
          <p:nvPr>
            <p:ph idx="1"/>
          </p:nvPr>
        </p:nvPicPr>
        <p:blipFill>
          <a:blip r:embed="rId2"/>
          <a:stretch>
            <a:fillRect/>
          </a:stretch>
        </p:blipFill>
        <p:spPr>
          <a:xfrm>
            <a:off x="792749" y="878551"/>
            <a:ext cx="5303250" cy="1336906"/>
          </a:xfrm>
        </p:spPr>
      </p:pic>
      <p:pic>
        <p:nvPicPr>
          <p:cNvPr id="7" name="Picture 6">
            <a:extLst>
              <a:ext uri="{FF2B5EF4-FFF2-40B4-BE49-F238E27FC236}">
                <a16:creationId xmlns:a16="http://schemas.microsoft.com/office/drawing/2014/main" id="{BB5F2519-B060-0903-97C5-E9F3EA6CF3F0}"/>
              </a:ext>
            </a:extLst>
          </p:cNvPr>
          <p:cNvPicPr>
            <a:picLocks noChangeAspect="1"/>
          </p:cNvPicPr>
          <p:nvPr/>
        </p:nvPicPr>
        <p:blipFill>
          <a:blip r:embed="rId3"/>
          <a:stretch>
            <a:fillRect/>
          </a:stretch>
        </p:blipFill>
        <p:spPr>
          <a:xfrm>
            <a:off x="792749" y="2257205"/>
            <a:ext cx="5799638" cy="1362855"/>
          </a:xfrm>
          <a:prstGeom prst="rect">
            <a:avLst/>
          </a:prstGeom>
        </p:spPr>
      </p:pic>
      <p:pic>
        <p:nvPicPr>
          <p:cNvPr id="11" name="Picture 10">
            <a:extLst>
              <a:ext uri="{FF2B5EF4-FFF2-40B4-BE49-F238E27FC236}">
                <a16:creationId xmlns:a16="http://schemas.microsoft.com/office/drawing/2014/main" id="{6CA9C473-1E39-B21F-DF8F-438E432FBBF1}"/>
              </a:ext>
            </a:extLst>
          </p:cNvPr>
          <p:cNvPicPr>
            <a:picLocks noChangeAspect="1"/>
          </p:cNvPicPr>
          <p:nvPr/>
        </p:nvPicPr>
        <p:blipFill>
          <a:blip r:embed="rId4"/>
          <a:stretch>
            <a:fillRect/>
          </a:stretch>
        </p:blipFill>
        <p:spPr>
          <a:xfrm>
            <a:off x="5961497" y="4439513"/>
            <a:ext cx="5237" cy="1206"/>
          </a:xfrm>
          <a:prstGeom prst="rect">
            <a:avLst/>
          </a:prstGeom>
        </p:spPr>
      </p:pic>
      <p:pic>
        <p:nvPicPr>
          <p:cNvPr id="15" name="Picture 14">
            <a:extLst>
              <a:ext uri="{FF2B5EF4-FFF2-40B4-BE49-F238E27FC236}">
                <a16:creationId xmlns:a16="http://schemas.microsoft.com/office/drawing/2014/main" id="{9C1E70B8-951F-2838-A904-A8C4C17BF4BF}"/>
              </a:ext>
            </a:extLst>
          </p:cNvPr>
          <p:cNvPicPr>
            <a:picLocks noChangeAspect="1"/>
          </p:cNvPicPr>
          <p:nvPr/>
        </p:nvPicPr>
        <p:blipFill>
          <a:blip r:embed="rId5"/>
          <a:stretch>
            <a:fillRect/>
          </a:stretch>
        </p:blipFill>
        <p:spPr>
          <a:xfrm>
            <a:off x="792749" y="3667922"/>
            <a:ext cx="5940686" cy="1543181"/>
          </a:xfrm>
          <a:prstGeom prst="rect">
            <a:avLst/>
          </a:prstGeom>
        </p:spPr>
      </p:pic>
      <p:pic>
        <p:nvPicPr>
          <p:cNvPr id="17" name="Picture 16">
            <a:extLst>
              <a:ext uri="{FF2B5EF4-FFF2-40B4-BE49-F238E27FC236}">
                <a16:creationId xmlns:a16="http://schemas.microsoft.com/office/drawing/2014/main" id="{5E8F440F-6B57-B670-6DAD-AC70C9DE927C}"/>
              </a:ext>
            </a:extLst>
          </p:cNvPr>
          <p:cNvPicPr>
            <a:picLocks noChangeAspect="1"/>
          </p:cNvPicPr>
          <p:nvPr/>
        </p:nvPicPr>
        <p:blipFill>
          <a:blip r:embed="rId6"/>
          <a:stretch>
            <a:fillRect/>
          </a:stretch>
        </p:blipFill>
        <p:spPr>
          <a:xfrm>
            <a:off x="792749" y="5258965"/>
            <a:ext cx="5799638" cy="1542690"/>
          </a:xfrm>
          <a:prstGeom prst="rect">
            <a:avLst/>
          </a:prstGeom>
        </p:spPr>
      </p:pic>
      <p:sp>
        <p:nvSpPr>
          <p:cNvPr id="18" name="Content Placeholder 2">
            <a:extLst>
              <a:ext uri="{FF2B5EF4-FFF2-40B4-BE49-F238E27FC236}">
                <a16:creationId xmlns:a16="http://schemas.microsoft.com/office/drawing/2014/main" id="{1FAB8048-78B0-2C0B-665B-D577257F9899}"/>
              </a:ext>
            </a:extLst>
          </p:cNvPr>
          <p:cNvSpPr txBox="1">
            <a:spLocks/>
          </p:cNvSpPr>
          <p:nvPr/>
        </p:nvSpPr>
        <p:spPr>
          <a:xfrm>
            <a:off x="7610194" y="1903468"/>
            <a:ext cx="2439414" cy="5694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CPU : 85%</a:t>
            </a:r>
          </a:p>
        </p:txBody>
      </p:sp>
      <p:sp>
        <p:nvSpPr>
          <p:cNvPr id="20" name="TextBox 19">
            <a:extLst>
              <a:ext uri="{FF2B5EF4-FFF2-40B4-BE49-F238E27FC236}">
                <a16:creationId xmlns:a16="http://schemas.microsoft.com/office/drawing/2014/main" id="{23BC8F9E-0AE2-EE07-858B-868FD9C6BCE0}"/>
              </a:ext>
            </a:extLst>
          </p:cNvPr>
          <p:cNvSpPr txBox="1"/>
          <p:nvPr/>
        </p:nvSpPr>
        <p:spPr>
          <a:xfrm>
            <a:off x="6841134" y="1406639"/>
            <a:ext cx="932077" cy="369332"/>
          </a:xfrm>
          <a:prstGeom prst="rect">
            <a:avLst/>
          </a:prstGeom>
          <a:noFill/>
        </p:spPr>
        <p:txBody>
          <a:bodyPr wrap="square" rtlCol="0">
            <a:spAutoFit/>
          </a:bodyPr>
          <a:lstStyle/>
          <a:p>
            <a:r>
              <a:rPr lang="en-US" dirty="0">
                <a:solidFill>
                  <a:srgbClr val="FF0000"/>
                </a:solidFill>
              </a:rPr>
              <a:t>50W</a:t>
            </a:r>
          </a:p>
        </p:txBody>
      </p:sp>
      <p:sp>
        <p:nvSpPr>
          <p:cNvPr id="21" name="TextBox 20">
            <a:extLst>
              <a:ext uri="{FF2B5EF4-FFF2-40B4-BE49-F238E27FC236}">
                <a16:creationId xmlns:a16="http://schemas.microsoft.com/office/drawing/2014/main" id="{0214D57F-DD04-A2F3-BC52-ED2073E15360}"/>
              </a:ext>
            </a:extLst>
          </p:cNvPr>
          <p:cNvSpPr txBox="1"/>
          <p:nvPr/>
        </p:nvSpPr>
        <p:spPr>
          <a:xfrm>
            <a:off x="6842608" y="2753966"/>
            <a:ext cx="932077" cy="369332"/>
          </a:xfrm>
          <a:prstGeom prst="rect">
            <a:avLst/>
          </a:prstGeom>
          <a:noFill/>
        </p:spPr>
        <p:txBody>
          <a:bodyPr wrap="square" rtlCol="0">
            <a:spAutoFit/>
          </a:bodyPr>
          <a:lstStyle/>
          <a:p>
            <a:r>
              <a:rPr lang="en-US" dirty="0">
                <a:solidFill>
                  <a:srgbClr val="FF0000"/>
                </a:solidFill>
              </a:rPr>
              <a:t>100w</a:t>
            </a:r>
          </a:p>
        </p:txBody>
      </p:sp>
      <p:sp>
        <p:nvSpPr>
          <p:cNvPr id="22" name="TextBox 21">
            <a:extLst>
              <a:ext uri="{FF2B5EF4-FFF2-40B4-BE49-F238E27FC236}">
                <a16:creationId xmlns:a16="http://schemas.microsoft.com/office/drawing/2014/main" id="{A7A2A75B-3F65-220F-AA3E-9AB8F2A90FE3}"/>
              </a:ext>
            </a:extLst>
          </p:cNvPr>
          <p:cNvSpPr txBox="1"/>
          <p:nvPr/>
        </p:nvSpPr>
        <p:spPr>
          <a:xfrm>
            <a:off x="6841134" y="4254846"/>
            <a:ext cx="932077" cy="369332"/>
          </a:xfrm>
          <a:prstGeom prst="rect">
            <a:avLst/>
          </a:prstGeom>
          <a:noFill/>
        </p:spPr>
        <p:txBody>
          <a:bodyPr wrap="square" rtlCol="0">
            <a:spAutoFit/>
          </a:bodyPr>
          <a:lstStyle/>
          <a:p>
            <a:r>
              <a:rPr lang="en-US" dirty="0">
                <a:solidFill>
                  <a:srgbClr val="FF0000"/>
                </a:solidFill>
              </a:rPr>
              <a:t>150w</a:t>
            </a:r>
          </a:p>
        </p:txBody>
      </p:sp>
      <p:sp>
        <p:nvSpPr>
          <p:cNvPr id="23" name="TextBox 22">
            <a:extLst>
              <a:ext uri="{FF2B5EF4-FFF2-40B4-BE49-F238E27FC236}">
                <a16:creationId xmlns:a16="http://schemas.microsoft.com/office/drawing/2014/main" id="{F16B0D5D-F4BD-DE90-79D1-D3E806938D13}"/>
              </a:ext>
            </a:extLst>
          </p:cNvPr>
          <p:cNvSpPr txBox="1"/>
          <p:nvPr/>
        </p:nvSpPr>
        <p:spPr>
          <a:xfrm>
            <a:off x="6923196" y="5901033"/>
            <a:ext cx="932077" cy="369332"/>
          </a:xfrm>
          <a:prstGeom prst="rect">
            <a:avLst/>
          </a:prstGeom>
          <a:noFill/>
        </p:spPr>
        <p:txBody>
          <a:bodyPr wrap="square" rtlCol="0">
            <a:spAutoFit/>
          </a:bodyPr>
          <a:lstStyle/>
          <a:p>
            <a:r>
              <a:rPr lang="en-US" dirty="0">
                <a:solidFill>
                  <a:srgbClr val="FF0000"/>
                </a:solidFill>
              </a:rPr>
              <a:t>200w</a:t>
            </a:r>
          </a:p>
        </p:txBody>
      </p:sp>
      <p:sp>
        <p:nvSpPr>
          <p:cNvPr id="24" name="Content Placeholder 2">
            <a:extLst>
              <a:ext uri="{FF2B5EF4-FFF2-40B4-BE49-F238E27FC236}">
                <a16:creationId xmlns:a16="http://schemas.microsoft.com/office/drawing/2014/main" id="{DC34C68C-2715-AF33-B6EC-30E7E6292042}"/>
              </a:ext>
            </a:extLst>
          </p:cNvPr>
          <p:cNvSpPr txBox="1">
            <a:spLocks/>
          </p:cNvSpPr>
          <p:nvPr/>
        </p:nvSpPr>
        <p:spPr>
          <a:xfrm>
            <a:off x="7680531" y="4881913"/>
            <a:ext cx="2641637"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b="1" dirty="0">
                <a:solidFill>
                  <a:srgbClr val="FF0000"/>
                </a:solidFill>
                <a:highlight>
                  <a:srgbClr val="FFFF00"/>
                </a:highlight>
                <a:latin typeface="微软雅黑" panose="020B0503020204020204" pitchFamily="34" charset="-122"/>
                <a:ea typeface="微软雅黑" panose="020B0503020204020204" pitchFamily="34" charset="-122"/>
              </a:rPr>
              <a:t>CPU : 100%+</a:t>
            </a:r>
          </a:p>
        </p:txBody>
      </p:sp>
      <p:sp>
        <p:nvSpPr>
          <p:cNvPr id="3" name="Content Placeholder 2">
            <a:extLst>
              <a:ext uri="{FF2B5EF4-FFF2-40B4-BE49-F238E27FC236}">
                <a16:creationId xmlns:a16="http://schemas.microsoft.com/office/drawing/2014/main" id="{67EF0E97-CD3F-C281-11B2-F0239FA531C5}"/>
              </a:ext>
            </a:extLst>
          </p:cNvPr>
          <p:cNvSpPr txBox="1">
            <a:spLocks/>
          </p:cNvSpPr>
          <p:nvPr/>
        </p:nvSpPr>
        <p:spPr>
          <a:xfrm>
            <a:off x="7610194" y="933031"/>
            <a:ext cx="3564824"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32</a:t>
            </a:r>
            <a:r>
              <a:rPr lang="en-US" altLang="zh-CN" sz="2800" dirty="0">
                <a:highlight>
                  <a:srgbClr val="FFFF00"/>
                </a:highlight>
                <a:latin typeface="微软雅黑" panose="020B0503020204020204" pitchFamily="34" charset="-122"/>
                <a:ea typeface="微软雅黑" panose="020B0503020204020204" pitchFamily="34" charset="-122"/>
              </a:rPr>
              <a:t>G RAM VM Server</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93514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04503" y="184294"/>
            <a:ext cx="12061471" cy="753197"/>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1: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30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RediSearch+FlatIndex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2: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40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a:t>
            </a:r>
            <a:r>
              <a:rPr lang="en-US" altLang="zh-CN"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3: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60: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RediSearch</a:t>
            </a:r>
            <a:r>
              <a:rPr lang="en-US" altLang="zh-CN" sz="3200" b="1" dirty="0">
                <a:highlight>
                  <a:srgbClr val="FFFF00"/>
                </a:highlight>
                <a:latin typeface="微软雅黑" panose="020B0503020204020204" pitchFamily="34" charset="-122"/>
                <a:ea typeface="微软雅黑" panose="020B0503020204020204" pitchFamily="34" charset="-122"/>
              </a:rPr>
              <a:t>: Flat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+25k vs </a:t>
            </a:r>
            <a:r>
              <a:rPr lang="en-US" altLang="zh-CN" sz="3200" b="1" dirty="0">
                <a:highlight>
                  <a:srgbClr val="FFFF00"/>
                </a:highlight>
                <a:latin typeface="微软雅黑" panose="020B0503020204020204" pitchFamily="34" charset="-122"/>
                <a:ea typeface="微软雅黑" panose="020B0503020204020204" pitchFamily="34" charset="-122"/>
              </a:rPr>
              <a:t>HNSW</a:t>
            </a:r>
            <a:r>
              <a:rPr lang="en-US" altLang="zh-CN" sz="3200" dirty="0">
                <a:highlight>
                  <a:srgbClr val="FFFF00"/>
                </a:highlight>
                <a:latin typeface="微软雅黑" panose="020B0503020204020204" pitchFamily="34" charset="-122"/>
                <a:ea typeface="微软雅黑" panose="020B0503020204020204" pitchFamily="34" charset="-122"/>
              </a:rPr>
              <a:t> Idx+225k</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609600"/>
            <a:ext cx="9910354" cy="592183"/>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B0E-86E9-879C-4CD0-AACEC742450E}"/>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性能监控 </a:t>
            </a:r>
            <a:r>
              <a:rPr lang="en-US" altLang="zh-CN" b="1" dirty="0">
                <a:latin typeface="微软雅黑" panose="020B0503020204020204" pitchFamily="34" charset="-122"/>
                <a:ea typeface="微软雅黑" panose="020B0503020204020204" pitchFamily="34" charset="-122"/>
              </a:rPr>
              <a:t>APM</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155C750-496F-B30E-EC47-D011D5A5C0D5}"/>
              </a:ext>
            </a:extLst>
          </p:cNvPr>
          <p:cNvSpPr>
            <a:spLocks noGrp="1"/>
          </p:cNvSpPr>
          <p:nvPr>
            <p:ph idx="1"/>
          </p:nvPr>
        </p:nvSpPr>
        <p:spPr/>
        <p:txBody>
          <a:bodyPr>
            <a:normAutofit fontScale="85000" lnSpcReduction="20000"/>
          </a:bodyPr>
          <a:lstStyle/>
          <a:p>
            <a:r>
              <a:rPr lang="zh-CN" altLang="en-US" dirty="0">
                <a:latin typeface="微软雅黑" panose="020B0503020204020204" pitchFamily="34" charset="-122"/>
                <a:ea typeface="微软雅黑" panose="020B0503020204020204" pitchFamily="34" charset="-122"/>
              </a:rPr>
              <a:t>三高监控</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 IO</a:t>
            </a:r>
          </a:p>
          <a:p>
            <a:r>
              <a:rPr lang="en-US" altLang="zh-CN" dirty="0">
                <a:latin typeface="微软雅黑" panose="020B0503020204020204" pitchFamily="34" charset="-122"/>
                <a:ea typeface="微软雅黑" panose="020B0503020204020204" pitchFamily="34" charset="-122"/>
              </a:rPr>
              <a:t>Windows</a:t>
            </a:r>
          </a:p>
          <a:p>
            <a:pPr lvl="1"/>
            <a:r>
              <a:rPr lang="zh-CN" altLang="en-US" dirty="0">
                <a:latin typeface="微软雅黑" panose="020B0503020204020204" pitchFamily="34" charset="-122"/>
                <a:ea typeface="微软雅黑" panose="020B0503020204020204" pitchFamily="34" charset="-122"/>
              </a:rPr>
              <a:t>性能计数器</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PerformanceMonitor</a:t>
            </a:r>
            <a:r>
              <a:rPr lang="en-US" altLang="zh-CN" dirty="0">
                <a:latin typeface="微软雅黑" panose="020B0503020204020204" pitchFamily="34" charset="-122"/>
                <a:ea typeface="微软雅黑" panose="020B0503020204020204" pitchFamily="34" charset="-122"/>
              </a:rPr>
              <a:t> Log</a:t>
            </a:r>
          </a:p>
          <a:p>
            <a:r>
              <a:rPr lang="en-US" altLang="zh-CN" dirty="0">
                <a:latin typeface="微软雅黑" panose="020B0503020204020204" pitchFamily="34" charset="-122"/>
                <a:ea typeface="微软雅黑" panose="020B0503020204020204" pitchFamily="34" charset="-122"/>
              </a:rPr>
              <a:t>Linux</a:t>
            </a:r>
          </a:p>
          <a:p>
            <a:pPr lvl="1"/>
            <a:r>
              <a:rPr lang="en-US" altLang="zh-CN" dirty="0">
                <a:latin typeface="微软雅黑" panose="020B0503020204020204" pitchFamily="34" charset="-122"/>
                <a:ea typeface="微软雅黑" panose="020B0503020204020204" pitchFamily="34" charset="-122"/>
              </a:rPr>
              <a:t>Top/</a:t>
            </a:r>
            <a:r>
              <a:rPr lang="en-US" altLang="zh-CN" dirty="0" err="1">
                <a:latin typeface="微软雅黑" panose="020B0503020204020204" pitchFamily="34" charset="-122"/>
                <a:ea typeface="微软雅黑" panose="020B0503020204020204" pitchFamily="34" charset="-122"/>
              </a:rPr>
              <a:t>htop</a:t>
            </a:r>
            <a:r>
              <a:rPr lang="en-US" altLang="zh-CN" dirty="0">
                <a:latin typeface="微软雅黑" panose="020B0503020204020204" pitchFamily="34" charset="-122"/>
                <a:ea typeface="微软雅黑" panose="020B0503020204020204" pitchFamily="34" charset="-122"/>
              </a:rPr>
              <a:t>/free/docker stats</a:t>
            </a:r>
            <a:endParaRPr 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日志：</a:t>
            </a:r>
            <a:r>
              <a:rPr lang="en-US" altLang="zh-CN" dirty="0">
                <a:latin typeface="微软雅黑" panose="020B0503020204020204" pitchFamily="34" charset="-122"/>
                <a:ea typeface="微软雅黑" panose="020B0503020204020204" pitchFamily="34" charset="-122"/>
              </a:rPr>
              <a:t>ELK</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自主研发接口供</a:t>
            </a:r>
            <a:r>
              <a:rPr lang="en-US" altLang="zh-CN" dirty="0">
                <a:latin typeface="微软雅黑" panose="020B0503020204020204" pitchFamily="34" charset="-122"/>
                <a:ea typeface="微软雅黑" panose="020B0503020204020204" pitchFamily="34" charset="-122"/>
              </a:rPr>
              <a:t>APM</a:t>
            </a:r>
            <a:r>
              <a:rPr lang="zh-CN" altLang="en-US" dirty="0">
                <a:latin typeface="微软雅黑" panose="020B0503020204020204" pitchFamily="34" charset="-122"/>
                <a:ea typeface="微软雅黑" panose="020B0503020204020204" pitchFamily="34" charset="-122"/>
              </a:rPr>
              <a:t>采集或监控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进程的内存使用量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累计计算时间</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无总体占用率</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Linux Disk IO ???</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1E5B30F5-509E-2522-D8DD-3BF032E7FE4D}"/>
              </a:ext>
            </a:extLst>
          </p:cNvPr>
          <p:cNvPicPr>
            <a:picLocks noChangeAspect="1"/>
          </p:cNvPicPr>
          <p:nvPr/>
        </p:nvPicPr>
        <p:blipFill>
          <a:blip r:embed="rId2"/>
          <a:stretch>
            <a:fillRect/>
          </a:stretch>
        </p:blipFill>
        <p:spPr>
          <a:xfrm>
            <a:off x="5893686" y="1825624"/>
            <a:ext cx="6322342" cy="3863975"/>
          </a:xfrm>
          <a:prstGeom prst="rect">
            <a:avLst/>
          </a:prstGeom>
        </p:spPr>
      </p:pic>
    </p:spTree>
    <p:extLst>
      <p:ext uri="{BB962C8B-B14F-4D97-AF65-F5344CB8AC3E}">
        <p14:creationId xmlns:p14="http://schemas.microsoft.com/office/powerpoint/2010/main" val="4258575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a:xfrm>
            <a:off x="355116" y="76410"/>
            <a:ext cx="9851329" cy="637694"/>
          </a:xfrm>
        </p:spPr>
        <p:txBody>
          <a:bodyPr>
            <a:normAutofit fontScale="90000"/>
          </a:bodyPr>
          <a:lstStyle/>
          <a:p>
            <a:r>
              <a:rPr lang="en-US" altLang="zh-CN" b="1" dirty="0" err="1">
                <a:latin typeface="微软雅黑" panose="020B0503020204020204" pitchFamily="34" charset="-122"/>
                <a:ea typeface="微软雅黑" panose="020B0503020204020204" pitchFamily="34" charset="-122"/>
              </a:rPr>
              <a:t>PgSql</a:t>
            </a:r>
            <a:r>
              <a:rPr lang="en-US" altLang="zh-CN" b="1" dirty="0">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表现欠佳</a:t>
            </a:r>
            <a:r>
              <a:rPr lang="zh-CN" altLang="en-US" b="1" dirty="0">
                <a:latin typeface="微软雅黑" panose="020B0503020204020204" pitchFamily="34" charset="-122"/>
                <a:ea typeface="微软雅黑" panose="020B0503020204020204" pitchFamily="34" charset="-122"/>
              </a:rPr>
              <a:t>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a:xfrm>
            <a:off x="154817" y="663821"/>
            <a:ext cx="11418873" cy="6143896"/>
          </a:xfrm>
        </p:spPr>
        <p:txBody>
          <a:bodyPr>
            <a:normAutofit fontScale="25000" lnSpcReduction="20000"/>
          </a:bodyPr>
          <a:lstStyle/>
          <a:p>
            <a:r>
              <a:rPr lang="zh-CN" altLang="en-US" sz="9600" dirty="0">
                <a:latin typeface="微软雅黑" panose="020B0503020204020204" pitchFamily="34" charset="-122"/>
                <a:ea typeface="微软雅黑" panose="020B0503020204020204" pitchFamily="34" charset="-122"/>
              </a:rPr>
              <a:t>虽然</a:t>
            </a:r>
            <a:endParaRPr lang="en-US" altLang="zh-CN" sz="96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扩展支持文本相似度相关的比较多的标量函数（似乎不支持中文）</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扩展支持向量相似度相关的比较多的标量度量函数</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开发生态比较完善：使用 </a:t>
            </a:r>
            <a:r>
              <a:rPr lang="en-US" altLang="zh-CN" sz="6400" dirty="0">
                <a:latin typeface="微软雅黑" panose="020B0503020204020204" pitchFamily="34" charset="-122"/>
                <a:ea typeface="微软雅黑" panose="020B0503020204020204" pitchFamily="34" charset="-122"/>
              </a:rPr>
              <a:t>SQL </a:t>
            </a:r>
            <a:r>
              <a:rPr lang="zh-CN" altLang="en-US" sz="6400" dirty="0">
                <a:latin typeface="微软雅黑" panose="020B0503020204020204" pitchFamily="34" charset="-122"/>
                <a:ea typeface="微软雅黑" panose="020B0503020204020204" pitchFamily="34" charset="-122"/>
              </a:rPr>
              <a:t>语句查询</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承诺</a:t>
            </a:r>
            <a:endParaRPr lang="en-US" altLang="zh-CN" sz="6400" dirty="0">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召回率</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精确率</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准确率：</a:t>
            </a:r>
            <a:r>
              <a:rPr lang="en-US" altLang="zh-CN" sz="6400" dirty="0">
                <a:latin typeface="微软雅黑" panose="020B0503020204020204" pitchFamily="34" charset="-122"/>
                <a:ea typeface="微软雅黑" panose="020B0503020204020204" pitchFamily="34" charset="-122"/>
              </a:rPr>
              <a:t>100%</a:t>
            </a:r>
          </a:p>
          <a:p>
            <a:r>
              <a:rPr lang="zh-CN" altLang="en-US" sz="9600" b="1" dirty="0">
                <a:solidFill>
                  <a:srgbClr val="FF0000"/>
                </a:solidFill>
                <a:latin typeface="微软雅黑" panose="020B0503020204020204" pitchFamily="34" charset="-122"/>
                <a:ea typeface="微软雅黑" panose="020B0503020204020204" pitchFamily="34" charset="-122"/>
              </a:rPr>
              <a:t>但是</a:t>
            </a:r>
            <a:endParaRPr lang="en-US" altLang="zh-CN" sz="9600" b="1" dirty="0">
              <a:solidFill>
                <a:srgbClr val="FF0000"/>
              </a:solidFill>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向量检索不够专业</a:t>
            </a:r>
            <a:endParaRPr lang="en-US" altLang="zh-CN" sz="6400" dirty="0">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应该有暴力算法基因</a:t>
            </a:r>
            <a:endParaRPr lang="en-US" altLang="zh-CN" sz="6400" dirty="0">
              <a:latin typeface="微软雅黑" panose="020B0503020204020204" pitchFamily="34" charset="-122"/>
              <a:ea typeface="微软雅黑" panose="020B0503020204020204" pitchFamily="34" charset="-122"/>
            </a:endParaRPr>
          </a:p>
          <a:p>
            <a:pPr lvl="3"/>
            <a:r>
              <a:rPr lang="zh-CN" altLang="en-US" sz="6400" dirty="0">
                <a:highlight>
                  <a:srgbClr val="FFFF00"/>
                </a:highlight>
                <a:latin typeface="微软雅黑" panose="020B0503020204020204" pitchFamily="34" charset="-122"/>
                <a:ea typeface="微软雅黑" panose="020B0503020204020204" pitchFamily="34" charset="-122"/>
              </a:rPr>
              <a:t>均是基于 </a:t>
            </a:r>
            <a:r>
              <a:rPr lang="en-US" altLang="zh-CN" sz="6400" dirty="0" err="1">
                <a:highlight>
                  <a:srgbClr val="FFFF00"/>
                </a:highlight>
                <a:latin typeface="微软雅黑" panose="020B0503020204020204" pitchFamily="34" charset="-122"/>
                <a:ea typeface="微软雅黑" panose="020B0503020204020204" pitchFamily="34" charset="-122"/>
              </a:rPr>
              <a:t>ivfflat</a:t>
            </a:r>
            <a:r>
              <a:rPr lang="en-US" altLang="zh-CN" sz="6400" dirty="0">
                <a:highlight>
                  <a:srgbClr val="FFFF00"/>
                </a:highlight>
                <a:latin typeface="微软雅黑" panose="020B0503020204020204" pitchFamily="34" charset="-122"/>
                <a:ea typeface="微软雅黑" panose="020B0503020204020204" pitchFamily="34" charset="-122"/>
              </a:rPr>
              <a:t> </a:t>
            </a:r>
            <a:r>
              <a:rPr lang="zh-CN" altLang="en-US" sz="6400" dirty="0">
                <a:highlight>
                  <a:srgbClr val="FFFF00"/>
                </a:highlight>
                <a:latin typeface="微软雅黑" panose="020B0503020204020204" pitchFamily="34" charset="-122"/>
                <a:ea typeface="微软雅黑" panose="020B0503020204020204" pitchFamily="34" charset="-122"/>
              </a:rPr>
              <a:t>倒排的索引，至少局部暴力计算</a:t>
            </a:r>
            <a:endParaRPr lang="en-US" altLang="zh-CN" sz="6400" dirty="0">
              <a:highlight>
                <a:srgbClr val="FFFF00"/>
              </a:highlight>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可能与传统关系数据库缓存机制有关</a:t>
            </a:r>
            <a:endParaRPr lang="en-US" altLang="zh-CN" sz="6400" dirty="0">
              <a:latin typeface="微软雅黑" panose="020B0503020204020204" pitchFamily="34" charset="-122"/>
              <a:ea typeface="微软雅黑" panose="020B0503020204020204" pitchFamily="34" charset="-122"/>
            </a:endParaRPr>
          </a:p>
          <a:p>
            <a:pPr lvl="3"/>
            <a:r>
              <a:rPr lang="zh-CN" altLang="en-US" sz="6400" dirty="0">
                <a:highlight>
                  <a:srgbClr val="FFFF00"/>
                </a:highlight>
                <a:latin typeface="微软雅黑" panose="020B0503020204020204" pitchFamily="34" charset="-122"/>
                <a:ea typeface="微软雅黑" panose="020B0503020204020204" pitchFamily="34" charset="-122"/>
              </a:rPr>
              <a:t>向量检索评测时内存占用不高，</a:t>
            </a:r>
            <a:r>
              <a:rPr lang="en-US" altLang="zh-CN" sz="6400" dirty="0">
                <a:highlight>
                  <a:srgbClr val="FFFF00"/>
                </a:highlight>
                <a:latin typeface="微软雅黑" panose="020B0503020204020204" pitchFamily="34" charset="-122"/>
                <a:ea typeface="微软雅黑" panose="020B0503020204020204" pitchFamily="34" charset="-122"/>
              </a:rPr>
              <a:t>CPU</a:t>
            </a:r>
            <a:r>
              <a:rPr lang="zh-CN" altLang="en-US" sz="6400" dirty="0">
                <a:highlight>
                  <a:srgbClr val="FFFF00"/>
                </a:highlight>
                <a:latin typeface="微软雅黑" panose="020B0503020204020204" pitchFamily="34" charset="-122"/>
                <a:ea typeface="微软雅黑" panose="020B0503020204020204" pitchFamily="34" charset="-122"/>
              </a:rPr>
              <a:t>高</a:t>
            </a:r>
            <a:endParaRPr lang="en-US" altLang="zh-CN" sz="6400" dirty="0">
              <a:highlight>
                <a:srgbClr val="FFFF00"/>
              </a:highlight>
              <a:latin typeface="微软雅黑" panose="020B0503020204020204" pitchFamily="34" charset="-122"/>
              <a:ea typeface="微软雅黑" panose="020B0503020204020204" pitchFamily="34" charset="-122"/>
            </a:endParaRPr>
          </a:p>
          <a:p>
            <a:pPr lvl="3"/>
            <a:r>
              <a:rPr lang="zh-CN" altLang="en-US" sz="6400" dirty="0">
                <a:latin typeface="微软雅黑" panose="020B0503020204020204" pitchFamily="34" charset="-122"/>
                <a:ea typeface="微软雅黑" panose="020B0503020204020204" pitchFamily="34" charset="-122"/>
              </a:rPr>
              <a:t>类比</a:t>
            </a:r>
            <a:r>
              <a:rPr lang="en-US" altLang="zh-CN" sz="6400" dirty="0">
                <a:latin typeface="微软雅黑" panose="020B0503020204020204" pitchFamily="34" charset="-122"/>
                <a:ea typeface="微软雅黑" panose="020B0503020204020204" pitchFamily="34" charset="-122"/>
              </a:rPr>
              <a:t>: SQL Server </a:t>
            </a:r>
            <a:r>
              <a:rPr lang="zh-CN" altLang="en-US" sz="6400" dirty="0">
                <a:latin typeface="微软雅黑" panose="020B0503020204020204" pitchFamily="34" charset="-122"/>
                <a:ea typeface="微软雅黑" panose="020B0503020204020204" pitchFamily="34" charset="-122"/>
              </a:rPr>
              <a:t>缓存</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内存</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的是：</a:t>
            </a:r>
            <a:endParaRPr lang="en-US" altLang="zh-CN" sz="6400" dirty="0">
              <a:latin typeface="微软雅黑" panose="020B0503020204020204" pitchFamily="34" charset="-122"/>
              <a:ea typeface="微软雅黑" panose="020B0503020204020204" pitchFamily="34" charset="-122"/>
            </a:endParaRPr>
          </a:p>
          <a:p>
            <a:pPr lvl="4"/>
            <a:r>
              <a:rPr lang="zh-CN" altLang="en-US" sz="6400" dirty="0">
                <a:latin typeface="微软雅黑" panose="020B0503020204020204" pitchFamily="34" charset="-122"/>
                <a:ea typeface="微软雅黑" panose="020B0503020204020204" pitchFamily="34" charset="-122"/>
              </a:rPr>
              <a:t>以所执行参数化或动态 </a:t>
            </a:r>
            <a:r>
              <a:rPr lang="en-US" altLang="zh-CN" sz="6400" dirty="0">
                <a:latin typeface="微软雅黑" panose="020B0503020204020204" pitchFamily="34" charset="-122"/>
                <a:ea typeface="微软雅黑" panose="020B0503020204020204" pitchFamily="34" charset="-122"/>
              </a:rPr>
              <a:t>SQL </a:t>
            </a:r>
            <a:r>
              <a:rPr lang="zh-CN" altLang="en-US" sz="6400" dirty="0">
                <a:latin typeface="微软雅黑" panose="020B0503020204020204" pitchFamily="34" charset="-122"/>
                <a:ea typeface="微软雅黑" panose="020B0503020204020204" pitchFamily="34" charset="-122"/>
              </a:rPr>
              <a:t>语句为键，执行计划，及数据</a:t>
            </a:r>
            <a:endParaRPr lang="en-US" altLang="zh-CN" sz="6400" dirty="0">
              <a:latin typeface="微软雅黑" panose="020B0503020204020204" pitchFamily="34" charset="-122"/>
              <a:ea typeface="微软雅黑" panose="020B0503020204020204" pitchFamily="34" charset="-122"/>
            </a:endParaRPr>
          </a:p>
          <a:p>
            <a:pPr lvl="4"/>
            <a:r>
              <a:rPr lang="zh-CN" altLang="en-US" sz="6400" dirty="0">
                <a:latin typeface="微软雅黑" panose="020B0503020204020204" pitchFamily="34" charset="-122"/>
                <a:ea typeface="微软雅黑" panose="020B0503020204020204" pitchFamily="34" charset="-122"/>
              </a:rPr>
              <a:t>可能发生参数嗅探缓存的计划或数据不对</a:t>
            </a:r>
            <a:endParaRPr lang="en-US" altLang="zh-CN" sz="6400" dirty="0">
              <a:latin typeface="微软雅黑" panose="020B0503020204020204" pitchFamily="34" charset="-122"/>
              <a:ea typeface="微软雅黑" panose="020B0503020204020204" pitchFamily="34" charset="-122"/>
            </a:endParaRPr>
          </a:p>
          <a:p>
            <a:pPr marL="1543050" lvl="4"/>
            <a:r>
              <a:rPr lang="zh-CN" altLang="en-US" sz="6400" dirty="0">
                <a:latin typeface="微软雅黑" panose="020B0503020204020204" pitchFamily="34" charset="-122"/>
                <a:ea typeface="微软雅黑" panose="020B0503020204020204" pitchFamily="34" charset="-122"/>
              </a:rPr>
              <a:t>本次 </a:t>
            </a:r>
            <a:r>
              <a:rPr lang="en-US" altLang="zh-CN" sz="6400" dirty="0" err="1">
                <a:latin typeface="微软雅黑" panose="020B0503020204020204" pitchFamily="34" charset="-122"/>
                <a:ea typeface="微软雅黑" panose="020B0503020204020204" pitchFamily="34" charset="-122"/>
              </a:rPr>
              <a:t>PgSQL</a:t>
            </a:r>
            <a:r>
              <a:rPr lang="en-US" altLang="zh-CN" sz="6400" dirty="0">
                <a:latin typeface="微软雅黑" panose="020B0503020204020204" pitchFamily="34" charset="-122"/>
                <a:ea typeface="微软雅黑" panose="020B0503020204020204" pitchFamily="34" charset="-122"/>
              </a:rPr>
              <a:t> </a:t>
            </a:r>
            <a:r>
              <a:rPr lang="zh-CN" altLang="en-US" sz="6400" dirty="0">
                <a:latin typeface="微软雅黑" panose="020B0503020204020204" pitchFamily="34" charset="-122"/>
                <a:ea typeface="微软雅黑" panose="020B0503020204020204" pitchFamily="34" charset="-122"/>
              </a:rPr>
              <a:t>参数化查询都是随机向量</a:t>
            </a:r>
            <a:endParaRPr lang="en-US" altLang="zh-CN" sz="6400" dirty="0">
              <a:latin typeface="微软雅黑" panose="020B0503020204020204" pitchFamily="34" charset="-122"/>
              <a:ea typeface="微软雅黑" panose="020B0503020204020204" pitchFamily="34" charset="-122"/>
            </a:endParaRPr>
          </a:p>
          <a:p>
            <a:pPr marL="2057400" lvl="5"/>
            <a:r>
              <a:rPr lang="zh-CN" altLang="en-US" sz="6400" dirty="0">
                <a:latin typeface="微软雅黑" panose="020B0503020204020204" pitchFamily="34" charset="-122"/>
                <a:ea typeface="微软雅黑" panose="020B0503020204020204" pitchFamily="34" charset="-122"/>
              </a:rPr>
              <a:t>可能每次查询在命中的缓存的数据几乎都是不对的</a:t>
            </a:r>
            <a:endParaRPr lang="en-US" altLang="zh-CN" sz="6400" dirty="0">
              <a:latin typeface="微软雅黑" panose="020B0503020204020204" pitchFamily="34" charset="-122"/>
              <a:ea typeface="微软雅黑" panose="020B0503020204020204" pitchFamily="34" charset="-122"/>
            </a:endParaRPr>
          </a:p>
          <a:p>
            <a:pPr marL="2057400" lvl="5"/>
            <a:r>
              <a:rPr lang="zh-CN" altLang="en-US" sz="6400" dirty="0">
                <a:latin typeface="微软雅黑" panose="020B0503020204020204" pitchFamily="34" charset="-122"/>
                <a:ea typeface="微软雅黑" panose="020B0503020204020204" pitchFamily="34" charset="-122"/>
              </a:rPr>
              <a:t>可能发生类似 </a:t>
            </a:r>
            <a:r>
              <a:rPr lang="en-US" altLang="zh-CN" sz="6400" dirty="0">
                <a:latin typeface="微软雅黑" panose="020B0503020204020204" pitchFamily="34" charset="-122"/>
                <a:ea typeface="微软雅黑" panose="020B0503020204020204" pitchFamily="34" charset="-122"/>
              </a:rPr>
              <a:t>SQL Server </a:t>
            </a:r>
            <a:r>
              <a:rPr lang="zh-CN" altLang="en-US" sz="6400" dirty="0">
                <a:latin typeface="微软雅黑" panose="020B0503020204020204" pitchFamily="34" charset="-122"/>
                <a:ea typeface="微软雅黑" panose="020B0503020204020204" pitchFamily="34" charset="-122"/>
              </a:rPr>
              <a:t>参数嗅探的问题，为了保证返回正确数据估计还会去磁盘按向量索引找</a:t>
            </a:r>
            <a:endParaRPr lang="en-US" altLang="zh-CN" sz="5500"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677334" y="21771"/>
            <a:ext cx="8596668" cy="731520"/>
          </a:xfrm>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优劣分析（个人经验）</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4" y="753290"/>
            <a:ext cx="8596668" cy="6082939"/>
          </a:xfrm>
        </p:spPr>
        <p:txBody>
          <a:bodyPr>
            <a:normAutofit fontScale="92500" lnSpcReduction="20000"/>
          </a:bodyPr>
          <a:lstStyle/>
          <a:p>
            <a:r>
              <a:rPr lang="zh-CN" altLang="en-US" b="1" dirty="0">
                <a:solidFill>
                  <a:srgbClr val="FF0000"/>
                </a:solidFill>
                <a:latin typeface="微软雅黑" panose="020B0503020204020204" pitchFamily="34" charset="-122"/>
                <a:ea typeface="微软雅黑" panose="020B0503020204020204" pitchFamily="34" charset="-122"/>
              </a:rPr>
              <a:t>优势</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支持持久化数据，重启自动恢复</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默认仅支持内存 </a:t>
            </a:r>
            <a:r>
              <a:rPr lang="en-US" altLang="zh-CN" b="1" dirty="0">
                <a:solidFill>
                  <a:srgbClr val="FF0000"/>
                </a:solidFill>
                <a:latin typeface="微软雅黑" panose="020B0503020204020204" pitchFamily="34" charset="-122"/>
                <a:ea typeface="微软雅黑" panose="020B0503020204020204" pitchFamily="34" charset="-122"/>
              </a:rPr>
              <a:t>HNSW </a:t>
            </a:r>
            <a:r>
              <a:rPr lang="zh-CN" altLang="en-US" b="1" dirty="0">
                <a:solidFill>
                  <a:srgbClr val="FF0000"/>
                </a:solidFill>
                <a:latin typeface="微软雅黑" panose="020B0503020204020204" pitchFamily="34" charset="-122"/>
                <a:ea typeface="微软雅黑" panose="020B0503020204020204" pitchFamily="34" charset="-122"/>
              </a:rPr>
              <a:t>索引</a:t>
            </a:r>
            <a:r>
              <a:rPr lang="zh-CN" altLang="en-US" sz="2400" b="1" dirty="0">
                <a:solidFill>
                  <a:srgbClr val="FF0000"/>
                </a:solidFill>
                <a:latin typeface="微软雅黑" panose="020B0503020204020204" pitchFamily="34" charset="-122"/>
                <a:ea typeface="微软雅黑" panose="020B0503020204020204" pitchFamily="34" charset="-122"/>
              </a:rPr>
              <a:t>（足矣）</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 </a:t>
            </a:r>
            <a:r>
              <a:rPr lang="en-US" altLang="zh-CN" b="1" dirty="0">
                <a:solidFill>
                  <a:srgbClr val="FF0000"/>
                </a:solidFill>
                <a:latin typeface="微软雅黑" panose="020B0503020204020204" pitchFamily="34" charset="-122"/>
                <a:ea typeface="微软雅黑" panose="020B0503020204020204" pitchFamily="34" charset="-122"/>
              </a:rPr>
              <a:t>HTTP Rest/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尚未 </a:t>
            </a:r>
            <a:r>
              <a:rPr lang="en-US" altLang="zh-CN" b="1" dirty="0">
                <a:solidFill>
                  <a:srgbClr val="FF0000"/>
                </a:solidFill>
                <a:latin typeface="微软雅黑" panose="020B0503020204020204" pitchFamily="34" charset="-122"/>
                <a:ea typeface="微软雅黑" panose="020B0503020204020204" pitchFamily="34" charset="-122"/>
              </a:rPr>
              <a:t>GA) </a:t>
            </a:r>
            <a:r>
              <a:rPr lang="zh-CN" altLang="en-US" b="1" dirty="0">
                <a:solidFill>
                  <a:srgbClr val="FF0000"/>
                </a:solidFill>
                <a:latin typeface="微软雅黑" panose="020B0503020204020204" pitchFamily="34" charset="-122"/>
                <a:ea typeface="微软雅黑" panose="020B0503020204020204" pitchFamily="34" charset="-122"/>
              </a:rPr>
              <a:t>调用</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远程调用 </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时</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r>
              <a:rPr lang="en-US" altLang="zh-CN" b="1" dirty="0">
                <a:solidFill>
                  <a:srgbClr val="FF0000"/>
                </a:solidFill>
                <a:latin typeface="微软雅黑" panose="020B0503020204020204" pitchFamily="34" charset="-122"/>
                <a:ea typeface="微软雅黑" panose="020B0503020204020204" pitchFamily="34" charset="-122"/>
              </a:rPr>
              <a:t>?</a:t>
            </a:r>
          </a:p>
          <a:p>
            <a:pPr lvl="1"/>
            <a:r>
              <a:rPr lang="en-US" altLang="zh-CN" b="1" dirty="0">
                <a:solidFill>
                  <a:srgbClr val="FF0000"/>
                </a:solidFill>
                <a:latin typeface="微软雅黑" panose="020B0503020204020204" pitchFamily="34" charset="-122"/>
                <a:ea typeface="微软雅黑" panose="020B0503020204020204" pitchFamily="34" charset="-122"/>
              </a:rPr>
              <a:t>Azure </a:t>
            </a:r>
            <a:r>
              <a:rPr lang="zh-CN" altLang="en-US" b="1" dirty="0">
                <a:solidFill>
                  <a:srgbClr val="FF0000"/>
                </a:solidFill>
                <a:latin typeface="微软雅黑" panose="020B0503020204020204" pitchFamily="34" charset="-122"/>
                <a:ea typeface="微软雅黑" panose="020B0503020204020204" pitchFamily="34" charset="-122"/>
              </a:rPr>
              <a:t>支持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solidFill>
                <a:srgbClr val="0070C0"/>
              </a:solidFill>
              <a:latin typeface="微软雅黑" panose="020B0503020204020204" pitchFamily="34" charset="-122"/>
              <a:ea typeface="微软雅黑" panose="020B0503020204020204" pitchFamily="34" charset="-122"/>
            </a:endParaRPr>
          </a:p>
          <a:p>
            <a:pPr lvl="3"/>
            <a:r>
              <a:rPr lang="en-US" altLang="zh-CN" dirty="0">
                <a:solidFill>
                  <a:srgbClr val="0070C0"/>
                </a:solidFill>
                <a:latin typeface="微软雅黑" panose="020B0503020204020204" pitchFamily="34" charset="-122"/>
                <a:ea typeface="微软雅黑" panose="020B0503020204020204" pitchFamily="34" charset="-122"/>
              </a:rPr>
              <a:t>Run on AKS or Container</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缺点</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缺省无认证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需要同时打开 </a:t>
            </a:r>
            <a:r>
              <a:rPr lang="en-US" altLang="zh-CN" b="1" dirty="0">
                <a:solidFill>
                  <a:srgbClr val="FF0000"/>
                </a:solidFill>
                <a:latin typeface="微软雅黑" panose="020B0503020204020204" pitchFamily="34" charset="-122"/>
                <a:ea typeface="微软雅黑" panose="020B0503020204020204" pitchFamily="34" charset="-122"/>
              </a:rPr>
              <a:t>TLS/HTTPS </a:t>
            </a:r>
          </a:p>
          <a:p>
            <a:pPr lvl="1"/>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WebUI</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管理门户功能简陋</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-web-</a:t>
            </a:r>
            <a:r>
              <a:rPr lang="en-US" dirty="0" err="1">
                <a:solidFill>
                  <a:srgbClr val="0070C0"/>
                </a:solidFill>
                <a:hlinkClick r:id="rId5">
                  <a:extLst>
                    <a:ext uri="{A12FA001-AC4F-418D-AE19-62706E023703}">
                      <ahyp:hlinkClr xmlns:ahyp="http://schemas.microsoft.com/office/drawing/2018/hyperlinkcolor" val="tx"/>
                    </a:ext>
                  </a:extLst>
                </a:hlinkClick>
              </a:rPr>
              <a:t>ui</a:t>
            </a:r>
            <a:r>
              <a:rPr lang="en-US" dirty="0">
                <a:solidFill>
                  <a:srgbClr val="0070C0"/>
                </a:solidFill>
                <a:hlinkClick r:id="rId5">
                  <a:extLst>
                    <a:ext uri="{A12FA001-AC4F-418D-AE19-62706E023703}">
                      <ahyp:hlinkClr xmlns:ahyp="http://schemas.microsoft.com/office/drawing/2018/hyperlinkcolor" val="tx"/>
                    </a:ext>
                  </a:extLst>
                </a:hlinkClick>
              </a:rPr>
              <a:t>: Self-hosted web UI for </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 (github.com)</a:t>
            </a:r>
            <a:endParaRPr lang="en-US" dirty="0">
              <a:solidFill>
                <a:srgbClr val="0070C0"/>
              </a:solidFill>
            </a:endParaRPr>
          </a:p>
          <a:p>
            <a:pPr lvl="2"/>
            <a:r>
              <a:rPr lang="zh-CN" altLang="en-US" b="1" dirty="0">
                <a:solidFill>
                  <a:srgbClr val="FF0000"/>
                </a:solidFill>
                <a:latin typeface="微软雅黑" panose="020B0503020204020204" pitchFamily="34" charset="-122"/>
                <a:ea typeface="微软雅黑" panose="020B0503020204020204" pitchFamily="34" charset="-122"/>
              </a:rPr>
              <a:t>绑定侦听所有</a:t>
            </a:r>
            <a:r>
              <a:rPr lang="en-US" altLang="zh-CN" b="1" dirty="0">
                <a:solidFill>
                  <a:srgbClr val="FF0000"/>
                </a:solidFill>
                <a:latin typeface="微软雅黑" panose="020B0503020204020204" pitchFamily="34" charset="-122"/>
                <a:ea typeface="微软雅黑" panose="020B0503020204020204" pitchFamily="34" charset="-122"/>
              </a:rPr>
              <a:t>IP</a:t>
            </a:r>
            <a:r>
              <a:rPr lang="zh-CN" altLang="en-US" b="1" dirty="0">
                <a:solidFill>
                  <a:srgbClr val="FF0000"/>
                </a:solidFill>
                <a:latin typeface="微软雅黑" panose="020B0503020204020204" pitchFamily="34" charset="-122"/>
                <a:ea typeface="微软雅黑" panose="020B0503020204020204" pitchFamily="34" charset="-122"/>
              </a:rPr>
              <a:t>的运行方法</a:t>
            </a:r>
            <a:r>
              <a:rPr lang="en-US" altLang="zh-CN" b="1" dirty="0">
                <a:solidFill>
                  <a:srgbClr val="FF0000"/>
                </a:solidFill>
                <a:latin typeface="微软雅黑" panose="020B0503020204020204" pitchFamily="34" charset="-122"/>
                <a:ea typeface="微软雅黑" panose="020B0503020204020204" pitchFamily="34" charset="-122"/>
              </a:rPr>
              <a:t>: </a:t>
            </a:r>
          </a:p>
          <a:p>
            <a:pPr marL="914400" lvl="2" indent="0">
              <a:buNone/>
            </a:pP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npm</a:t>
            </a:r>
            <a:r>
              <a:rPr lang="en-US" altLang="zh-CN" b="1" dirty="0">
                <a:solidFill>
                  <a:srgbClr val="FF0000"/>
                </a:solidFill>
                <a:latin typeface="微软雅黑" panose="020B0503020204020204" pitchFamily="34" charset="-122"/>
                <a:ea typeface="微软雅黑" panose="020B0503020204020204" pitchFamily="34" charset="-122"/>
              </a:rPr>
              <a:t> start --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--host </a:t>
            </a:r>
            <a:r>
              <a:rPr lang="en-US" altLang="zh-CN" b="1" dirty="0">
                <a:solidFill>
                  <a:srgbClr val="FF0000"/>
                </a:solidFill>
                <a:latin typeface="微软雅黑" panose="020B0503020204020204" pitchFamily="34" charset="-122"/>
                <a:ea typeface="微软雅黑" panose="020B0503020204020204" pitchFamily="34" charset="-122"/>
              </a:rPr>
              <a:t>0.0.0.0</a:t>
            </a:r>
          </a:p>
          <a:p>
            <a:r>
              <a:rPr lang="zh-CN" altLang="en-US" b="1" dirty="0">
                <a:solidFill>
                  <a:srgbClr val="FF0000"/>
                </a:solidFill>
                <a:latin typeface="微软雅黑" panose="020B0503020204020204" pitchFamily="34" charset="-122"/>
                <a:ea typeface="微软雅黑" panose="020B0503020204020204" pitchFamily="34" charset="-122"/>
              </a:rPr>
              <a:t>未作并发压力测试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条件不具备</a:t>
            </a:r>
            <a:endParaRPr lang="en-US" altLang="zh-CN" b="1" dirty="0">
              <a:solidFill>
                <a:srgbClr val="FF000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向量基本概念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838200" y="1477281"/>
            <a:ext cx="10515600" cy="5088981"/>
          </a:xfrm>
        </p:spPr>
        <p:txBody>
          <a:bodyPr>
            <a:normAutofit lnSpcReduction="10000"/>
          </a:bodyPr>
          <a:lstStyle/>
          <a:p>
            <a:r>
              <a:rPr lang="zh-CN" altLang="en-US" dirty="0">
                <a:latin typeface="微软雅黑" panose="020B0503020204020204" pitchFamily="34" charset="-122"/>
                <a:ea typeface="微软雅黑" panose="020B0503020204020204" pitchFamily="34" charset="-122"/>
              </a:rPr>
              <a:t>两向量关系</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dirty="0">
                <a:latin typeface="微软雅黑" panose="020B0503020204020204" pitchFamily="34" charset="-122"/>
                <a:ea typeface="微软雅黑" panose="020B0503020204020204" pitchFamily="34" charset="-122"/>
              </a:rPr>
              <a:t>夹角 </a:t>
            </a:r>
            <a:r>
              <a:rPr lang="en-US" altLang="zh-CN" dirty="0">
                <a:latin typeface="微软雅黑" panose="020B0503020204020204" pitchFamily="34" charset="-122"/>
                <a:ea typeface="微软雅黑" panose="020B0503020204020204" pitchFamily="34" charset="-122"/>
              </a:rPr>
              <a:t>0 </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	,</a:t>
            </a:r>
            <a:r>
              <a:rPr lang="zh-CN" altLang="en-US" dirty="0">
                <a:latin typeface="微软雅黑" panose="020B0503020204020204" pitchFamily="34" charset="-122"/>
                <a:ea typeface="微软雅黑" panose="020B0503020204020204" pitchFamily="34" charset="-122"/>
              </a:rPr>
              <a:t> 代表语义完全相关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方向一致</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 </a:t>
            </a:r>
            <a:r>
              <a:rPr lang="en-US" altLang="zh-CN" dirty="0">
                <a:latin typeface="微软雅黑" panose="020B0503020204020204" pitchFamily="34" charset="-122"/>
                <a:ea typeface="微软雅黑" panose="020B0503020204020204" pitchFamily="34" charset="-122"/>
              </a:rPr>
              <a:t>90 </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0	, </a:t>
            </a:r>
            <a:r>
              <a:rPr lang="zh-CN" altLang="en-US" dirty="0">
                <a:latin typeface="微软雅黑" panose="020B0503020204020204" pitchFamily="34" charset="-122"/>
                <a:ea typeface="微软雅黑" panose="020B0503020204020204" pitchFamily="34" charset="-122"/>
              </a:rPr>
              <a:t>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方向垂直正交</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 </a:t>
            </a:r>
            <a:r>
              <a:rPr lang="en-US" altLang="zh-CN" dirty="0">
                <a:latin typeface="微软雅黑" panose="020B0503020204020204" pitchFamily="34" charset="-122"/>
                <a:ea typeface="微软雅黑" panose="020B0503020204020204" pitchFamily="34" charset="-122"/>
              </a:rPr>
              <a:t>180 </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 	,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1" i="0" dirty="0">
                <a:solidFill>
                  <a:srgbClr val="71777D"/>
                </a:solidFill>
                <a:effectLst/>
                <a:latin typeface="微软雅黑" panose="020B0503020204020204" pitchFamily="34" charset="-122"/>
                <a:ea typeface="微软雅黑" panose="020B0503020204020204" pitchFamily="34" charset="-122"/>
              </a:rPr>
              <a:t>⇌</a:t>
            </a:r>
            <a:r>
              <a:rPr lang="en-US" b="0" i="0" dirty="0">
                <a:solidFill>
                  <a:srgbClr val="71777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dirty="0">
                <a:latin typeface="微软雅黑" panose="020B0503020204020204" pitchFamily="34" charset="-122"/>
                <a:ea typeface="微软雅黑" panose="020B0503020204020204" pitchFamily="34" charset="-122"/>
              </a:rPr>
              <a:t>0: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1" i="0" dirty="0">
                <a:solidFill>
                  <a:srgbClr val="71777D"/>
                </a:solidFill>
                <a:effectLst/>
                <a:latin typeface="微软雅黑" panose="020B0503020204020204" pitchFamily="34" charset="-122"/>
                <a:ea typeface="微软雅黑" panose="020B0503020204020204" pitchFamily="34" charset="-122"/>
              </a:rPr>
              <a:t>⇌</a:t>
            </a:r>
            <a:r>
              <a:rPr lang="en-US" altLang="zh-CN" dirty="0">
                <a:solidFill>
                  <a:srgbClr val="111111"/>
                </a:solidFill>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2: </a:t>
            </a:r>
            <a:r>
              <a:rPr lang="zh-CN" altLang="en-US" dirty="0">
                <a:latin typeface="微软雅黑" panose="020B0503020204020204" pitchFamily="34" charset="-122"/>
                <a:ea typeface="微软雅黑" panose="020B0503020204020204" pitchFamily="34" charset="-122"/>
              </a:rPr>
              <a:t>代表语义完全相关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a:t>
            </a:r>
            <a:r>
              <a:rPr lang="en-US" b="0" i="0" dirty="0">
                <a:solidFill>
                  <a:srgbClr val="111111"/>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绝对距离，无边界，范围大</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难以量化（</a:t>
            </a:r>
            <a:r>
              <a:rPr lang="en-US" altLang="zh-CN" dirty="0">
                <a:latin typeface="微软雅黑" panose="020B0503020204020204" pitchFamily="34" charset="-122"/>
                <a:ea typeface="微软雅黑" panose="020B0503020204020204" pitchFamily="34" charset="-122"/>
              </a:rPr>
              <a:t>score</a:t>
            </a:r>
            <a:r>
              <a:rPr lang="zh-CN" altLang="en-US" dirty="0">
                <a:latin typeface="微软雅黑" panose="020B0503020204020204" pitchFamily="34" charset="-122"/>
                <a:ea typeface="微软雅黑" panose="020B0503020204020204" pitchFamily="34" charset="-122"/>
              </a:rPr>
              <a:t>化）</a:t>
            </a:r>
            <a:r>
              <a:rPr lang="zh-CN" altLang="en-US" dirty="0">
                <a:highlight>
                  <a:srgbClr val="FFFF00"/>
                </a:highlight>
                <a:latin typeface="微软雅黑" panose="020B0503020204020204" pitchFamily="34" charset="-122"/>
                <a:ea typeface="微软雅黑" panose="020B0503020204020204" pitchFamily="34" charset="-122"/>
              </a:rPr>
              <a:t>直观衡量比较</a:t>
            </a:r>
            <a:endParaRPr lang="en-US" dirty="0">
              <a:highlight>
                <a:srgbClr val="FFFF00"/>
              </a:highlight>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85C9C69D-E5AD-AC64-1C72-E91F2CF59AE5}"/>
              </a:ext>
            </a:extLst>
          </p:cNvPr>
          <p:cNvPicPr>
            <a:picLocks noChangeAspect="1"/>
          </p:cNvPicPr>
          <p:nvPr/>
        </p:nvPicPr>
        <p:blipFill>
          <a:blip r:embed="rId2"/>
          <a:stretch>
            <a:fillRect/>
          </a:stretch>
        </p:blipFill>
        <p:spPr>
          <a:xfrm>
            <a:off x="6557554" y="4021771"/>
            <a:ext cx="5212402" cy="2002373"/>
          </a:xfrm>
          <a:prstGeom prst="rect">
            <a:avLst/>
          </a:prstGeom>
        </p:spPr>
      </p:pic>
    </p:spTree>
    <p:extLst>
      <p:ext uri="{BB962C8B-B14F-4D97-AF65-F5344CB8AC3E}">
        <p14:creationId xmlns:p14="http://schemas.microsoft.com/office/powerpoint/2010/main" val="1427657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 续（个人发现）</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635725" y="1101012"/>
            <a:ext cx="11059885" cy="5756988"/>
          </a:xfrm>
        </p:spPr>
        <p:txBody>
          <a:bodyPr>
            <a:normAutofit/>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solidFill>
                  <a:srgbClr val="FF0000"/>
                </a:solidFill>
                <a:latin typeface="微软雅黑" panose="020B0503020204020204" pitchFamily="34" charset="-122"/>
                <a:ea typeface="微软雅黑" panose="020B0503020204020204" pitchFamily="34" charset="-122"/>
              </a:rPr>
              <a:t>Microsoft Semantic-Kernel connectors</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向量数据库基础设施选型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肯定是目前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不使用暴力计算，远程直接直接调用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由于是远程调用，不确定 </a:t>
            </a:r>
            <a:r>
              <a:rPr lang="en-US" altLang="zh-CN" dirty="0" err="1">
                <a:latin typeface="微软雅黑" panose="020B0503020204020204" pitchFamily="34" charset="-122"/>
                <a:ea typeface="微软雅黑" panose="020B0503020204020204" pitchFamily="34" charset="-122"/>
              </a:rPr>
              <a:t>AzureCognitiveSearch</a:t>
            </a:r>
            <a:r>
              <a:rPr lang="en-US" altLang="zh-CN" dirty="0">
                <a:latin typeface="微软雅黑" panose="020B0503020204020204" pitchFamily="34" charset="-122"/>
                <a:ea typeface="微软雅黑" panose="020B0503020204020204" pitchFamily="34" charset="-122"/>
              </a:rPr>
              <a:t> service </a:t>
            </a:r>
            <a:r>
              <a:rPr lang="zh-CN" altLang="en-US" dirty="0">
                <a:latin typeface="微软雅黑" panose="020B0503020204020204" pitchFamily="34" charset="-122"/>
                <a:ea typeface="微软雅黑" panose="020B0503020204020204" pitchFamily="34" charset="-122"/>
              </a:rPr>
              <a:t>本身是否是专业的向量检索引擎</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经查 </a:t>
            </a:r>
            <a:r>
              <a:rPr lang="en-US" altLang="zh-CN" dirty="0">
                <a:latin typeface="微软雅黑" panose="020B0503020204020204" pitchFamily="34" charset="-122"/>
                <a:ea typeface="微软雅黑" panose="020B0503020204020204" pitchFamily="34" charset="-122"/>
              </a:rPr>
              <a:t>SK </a:t>
            </a:r>
            <a:r>
              <a:rPr lang="zh-CN" altLang="en-US" dirty="0">
                <a:latin typeface="微软雅黑" panose="020B0503020204020204" pitchFamily="34" charset="-122"/>
                <a:ea typeface="微软雅黑" panose="020B0503020204020204" pitchFamily="34" charset="-122"/>
              </a:rPr>
              <a:t>目前其他几个向量检索 </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包括</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en-US" altLang="zh-CN" sz="1600" dirty="0">
                <a:solidFill>
                  <a:srgbClr val="000000"/>
                </a:solidFill>
                <a:latin typeface="微软雅黑" panose="020B0503020204020204" pitchFamily="34" charset="-122"/>
                <a:ea typeface="微软雅黑" panose="020B0503020204020204" pitchFamily="34" charset="-122"/>
              </a:rPr>
              <a:t>Azure </a:t>
            </a:r>
            <a:r>
              <a:rPr lang="en-US" altLang="zh-CN" sz="1600" dirty="0" err="1">
                <a:solidFill>
                  <a:srgbClr val="000000"/>
                </a:solidFill>
                <a:latin typeface="微软雅黑" panose="020B0503020204020204" pitchFamily="34" charset="-122"/>
                <a:ea typeface="微软雅黑" panose="020B0503020204020204" pitchFamily="34" charset="-122"/>
              </a:rPr>
              <a:t>cosmosdb</a:t>
            </a:r>
            <a:endParaRPr lang="en-US" altLang="zh-CN" sz="1600" dirty="0">
              <a:solidFill>
                <a:srgbClr val="000000"/>
              </a:solidFill>
              <a:latin typeface="微软雅黑" panose="020B0503020204020204" pitchFamily="34" charset="-122"/>
              <a:ea typeface="微软雅黑" panose="020B0503020204020204" pitchFamily="34" charset="-122"/>
            </a:endParaRPr>
          </a:p>
          <a:p>
            <a:pPr lvl="3"/>
            <a:r>
              <a:rPr lang="en-US" altLang="zh-CN" sz="1600" dirty="0" err="1">
                <a:solidFill>
                  <a:srgbClr val="000000"/>
                </a:solidFill>
                <a:latin typeface="微软雅黑" panose="020B0503020204020204" pitchFamily="34" charset="-122"/>
                <a:ea typeface="微软雅黑" panose="020B0503020204020204" pitchFamily="34" charset="-122"/>
              </a:rPr>
              <a:t>Sqlite</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具体实现</a:t>
            </a:r>
            <a:endParaRPr lang="en-US" altLang="zh-CN" sz="18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客户端远程获取所有数据 </a:t>
            </a:r>
            <a:r>
              <a:rPr lang="en-US" sz="1600" dirty="0" err="1">
                <a:solidFill>
                  <a:srgbClr val="000000"/>
                </a:solidFill>
                <a:latin typeface="微软雅黑" panose="020B0503020204020204" pitchFamily="34" charset="-122"/>
                <a:ea typeface="微软雅黑" panose="020B0503020204020204" pitchFamily="34" charset="-122"/>
              </a:rPr>
              <a:t>GetAllAsync</a:t>
            </a:r>
            <a:r>
              <a:rPr lang="en-US" sz="1600" dirty="0">
                <a:solidFill>
                  <a:srgbClr val="000000"/>
                </a:solidFill>
                <a:latin typeface="微软雅黑" panose="020B0503020204020204" pitchFamily="34" charset="-122"/>
                <a:ea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rPr>
              <a:t>先</a:t>
            </a:r>
            <a:endParaRPr lang="en-US"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600" dirty="0" err="1">
                <a:solidFill>
                  <a:srgbClr val="000000"/>
                </a:solidFill>
                <a:latin typeface="微软雅黑" panose="020B0503020204020204" pitchFamily="34" charset="-122"/>
                <a:ea typeface="微软雅黑" panose="020B0503020204020204" pitchFamily="34" charset="-122"/>
              </a:rPr>
              <a:t>consine</a:t>
            </a:r>
            <a:endParaRPr lang="en-US" altLang="zh-CN" sz="1600" dirty="0">
              <a:solidFill>
                <a:srgbClr val="000000"/>
              </a:solidFill>
              <a:latin typeface="微软雅黑" panose="020B0503020204020204" pitchFamily="34" charset="-122"/>
              <a:ea typeface="微软雅黑" panose="020B0503020204020204" pitchFamily="34" charset="-122"/>
            </a:endParaRPr>
          </a:p>
          <a:p>
            <a:pPr lvl="4"/>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Milvus </a:t>
            </a:r>
            <a:r>
              <a:rPr lang="zh-CN" altLang="en-US" b="1" dirty="0">
                <a:solidFill>
                  <a:srgbClr val="FF0000"/>
                </a:solidFill>
                <a:latin typeface="微软雅黑" panose="020B0503020204020204" pitchFamily="34" charset="-122"/>
                <a:ea typeface="微软雅黑" panose="020B0503020204020204" pitchFamily="34" charset="-122"/>
              </a:rPr>
              <a:t>优劣分析（个人经验）</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7"/>
            <a:ext cx="9398483" cy="6109063"/>
          </a:xfrm>
        </p:spPr>
        <p:txBody>
          <a:bodyPr>
            <a:normAutofit fontScale="85000" lnSpcReduction="20000"/>
          </a:bodyPr>
          <a:lstStyle/>
          <a:p>
            <a:r>
              <a:rPr lang="zh-CN" altLang="en-US" b="1" dirty="0">
                <a:solidFill>
                  <a:srgbClr val="FF0000"/>
                </a:solidFill>
                <a:latin typeface="微软雅黑" panose="020B0503020204020204" pitchFamily="34" charset="-122"/>
                <a:ea typeface="微软雅黑" panose="020B0503020204020204" pitchFamily="34" charset="-122"/>
              </a:rPr>
              <a:t>优势</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支持持久化数据，重启自动恢复</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支持内存 </a:t>
            </a:r>
            <a:r>
              <a:rPr lang="en-US" altLang="zh-CN" b="1" dirty="0">
                <a:solidFill>
                  <a:srgbClr val="FF0000"/>
                </a:solidFill>
                <a:latin typeface="微软雅黑" panose="020B0503020204020204" pitchFamily="34" charset="-122"/>
                <a:ea typeface="微软雅黑" panose="020B0503020204020204" pitchFamily="34" charset="-122"/>
              </a:rPr>
              <a:t>HNSW </a:t>
            </a:r>
            <a:r>
              <a:rPr lang="zh-CN" altLang="en-US" b="1" dirty="0">
                <a:solidFill>
                  <a:srgbClr val="FF0000"/>
                </a:solidFill>
                <a:latin typeface="微软雅黑" panose="020B0503020204020204" pitchFamily="34" charset="-122"/>
                <a:ea typeface="微软雅黑" panose="020B0503020204020204" pitchFamily="34" charset="-122"/>
              </a:rPr>
              <a:t>索引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latin typeface="微软雅黑" panose="020B0503020204020204" pitchFamily="34" charset="-122"/>
                <a:ea typeface="微软雅黑" panose="020B0503020204020204" pitchFamily="34" charset="-122"/>
              </a:rPr>
              <a:t>GitHub</a:t>
            </a:r>
            <a:r>
              <a:rPr lang="zh-CN" altLang="en-US" b="1" dirty="0">
                <a:solidFill>
                  <a:srgbClr val="FF0000"/>
                </a:solidFill>
                <a:latin typeface="微软雅黑" panose="020B0503020204020204" pitchFamily="34" charset="-122"/>
                <a:ea typeface="微软雅黑" panose="020B0503020204020204" pitchFamily="34" charset="-122"/>
              </a:rPr>
              <a:t>星最多 </a:t>
            </a:r>
            <a:r>
              <a:rPr lang="en-US" altLang="zh-CN" b="1" dirty="0">
                <a:solidFill>
                  <a:srgbClr val="FF0000"/>
                </a:solidFill>
                <a:latin typeface="微软雅黑" panose="020B0503020204020204" pitchFamily="34" charset="-122"/>
                <a:ea typeface="微软雅黑" panose="020B0503020204020204" pitchFamily="34" charset="-122"/>
              </a:rPr>
              <a:t>18K+</a:t>
            </a:r>
          </a:p>
          <a:p>
            <a:pPr lvl="1"/>
            <a:r>
              <a:rPr lang="zh-CN" altLang="en-US" b="1" dirty="0">
                <a:solidFill>
                  <a:srgbClr val="FF0000"/>
                </a:solidFill>
                <a:latin typeface="微软雅黑" panose="020B0503020204020204" pitchFamily="34" charset="-122"/>
                <a:ea typeface="微软雅黑" panose="020B0503020204020204" pitchFamily="34" charset="-122"/>
              </a:rPr>
              <a:t>支持 </a:t>
            </a:r>
            <a:r>
              <a:rPr lang="en-US" altLang="zh-CN" b="1" dirty="0" err="1">
                <a:solidFill>
                  <a:srgbClr val="FF0000"/>
                </a:solidFill>
                <a:latin typeface="微软雅黑" panose="020B0503020204020204" pitchFamily="34" charset="-122"/>
                <a:ea typeface="微软雅黑" panose="020B0503020204020204" pitchFamily="34" charset="-122"/>
              </a:rPr>
              <a:t>Grpc</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调用</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Milvus ATTU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管理门户</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桌面版 功能完善</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通过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attu</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间接支持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Http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WebApi</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调用 （个人发现）</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支持多向量批量检索</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检索请求参数，及返回结果都是对齐的列模式，每列是一个数组</a:t>
            </a:r>
            <a:r>
              <a:rPr lang="zh-CN" altLang="en-US" b="1" strike="sngStrike" dirty="0">
                <a:solidFill>
                  <a:schemeClr val="tx1"/>
                </a:solidFill>
                <a:highlight>
                  <a:srgbClr val="FFFF00"/>
                </a:highlight>
                <a:latin typeface="微软雅黑" panose="020B0503020204020204" pitchFamily="34" charset="-122"/>
                <a:ea typeface="微软雅黑" panose="020B0503020204020204" pitchFamily="34" charset="-122"/>
              </a:rPr>
              <a:t>（怀疑该产品是基于 </a:t>
            </a:r>
            <a:r>
              <a:rPr lang="en-US" altLang="zh-CN" b="1" strike="sngStrike" dirty="0">
                <a:solidFill>
                  <a:schemeClr val="tx1"/>
                </a:solidFill>
                <a:highlight>
                  <a:srgbClr val="FFFF00"/>
                </a:highlight>
                <a:latin typeface="微软雅黑" panose="020B0503020204020204" pitchFamily="34" charset="-122"/>
                <a:ea typeface="微软雅黑" panose="020B0503020204020204" pitchFamily="34" charset="-122"/>
              </a:rPr>
              <a:t>column store</a:t>
            </a:r>
            <a:r>
              <a:rPr lang="zh-CN" altLang="en-US" b="1" strike="sngStrike" dirty="0">
                <a:solidFill>
                  <a:schemeClr val="tx1"/>
                </a:solidFill>
                <a:highlight>
                  <a:srgbClr val="FFFF00"/>
                </a:highlight>
                <a:latin typeface="微软雅黑" panose="020B0503020204020204" pitchFamily="34" charset="-122"/>
                <a:ea typeface="微软雅黑" panose="020B0503020204020204" pitchFamily="34" charset="-122"/>
              </a:rPr>
              <a:t>的）</a:t>
            </a:r>
            <a:endParaRPr lang="en-US" altLang="zh-CN" b="1" strike="sngStrike"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Linq</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Zip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操作的效果）</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Azure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支持</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Azure CLI/</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kubectl</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/Helm</a:t>
            </a:r>
          </a:p>
          <a:p>
            <a:pPr lvl="2"/>
            <a:r>
              <a:rPr lang="en-US" dirty="0">
                <a:solidFill>
                  <a:srgbClr val="0070C0"/>
                </a:solidFill>
                <a:hlinkClick r:id="rId2">
                  <a:extLst>
                    <a:ext uri="{A12FA001-AC4F-418D-AE19-62706E023703}">
                      <ahyp:hlinkClr xmlns:ahyp="http://schemas.microsoft.com/office/drawing/2018/hyperlinkcolor" val="tx"/>
                    </a:ext>
                  </a:extLst>
                </a:hlinkClick>
              </a:rPr>
              <a:t>Deploy Milvus on Azure with AKS Milvus documentation</a:t>
            </a:r>
            <a:endParaRPr lang="en-US" altLang="zh-CN" b="1" dirty="0">
              <a:solidFill>
                <a:srgbClr val="0070C0"/>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缺点</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latin typeface="微软雅黑" panose="020B0503020204020204" pitchFamily="34" charset="-122"/>
                <a:ea typeface="微软雅黑" panose="020B0503020204020204" pitchFamily="34" charset="-122"/>
              </a:rPr>
              <a:t>Metric</a:t>
            </a:r>
            <a:r>
              <a:rPr lang="zh-CN" altLang="en-US" b="1" dirty="0">
                <a:solidFill>
                  <a:srgbClr val="FF0000"/>
                </a:solidFill>
                <a:latin typeface="微软雅黑" panose="020B0503020204020204" pitchFamily="34" charset="-122"/>
                <a:ea typeface="微软雅黑" panose="020B0503020204020204" pitchFamily="34" charset="-122"/>
              </a:rPr>
              <a:t>：</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不支持</a:t>
            </a:r>
            <a:r>
              <a:rPr lang="en-US" altLang="zh-CN" b="1" dirty="0">
                <a:solidFill>
                  <a:schemeClr val="tx1"/>
                </a:solidFill>
                <a:latin typeface="微软雅黑" panose="020B0503020204020204" pitchFamily="34" charset="-122"/>
                <a:ea typeface="微软雅黑" panose="020B0503020204020204" pitchFamily="34" charset="-122"/>
              </a:rPr>
              <a:t>Cosine</a:t>
            </a:r>
            <a:r>
              <a:rPr lang="zh-CN" altLang="en-US" b="1" dirty="0">
                <a:solidFill>
                  <a:schemeClr val="tx1"/>
                </a:solidFill>
                <a:latin typeface="微软雅黑" panose="020B0503020204020204" pitchFamily="34" charset="-122"/>
                <a:ea typeface="微软雅黑" panose="020B0503020204020204" pitchFamily="34" charset="-122"/>
              </a:rPr>
              <a:t>，仅支持 </a:t>
            </a:r>
            <a:r>
              <a:rPr lang="en-US" altLang="zh-CN" b="1" dirty="0">
                <a:solidFill>
                  <a:schemeClr val="tx1"/>
                </a:solidFill>
                <a:latin typeface="微软雅黑" panose="020B0503020204020204" pitchFamily="34" charset="-122"/>
                <a:ea typeface="微软雅黑" panose="020B0503020204020204" pitchFamily="34" charset="-122"/>
              </a:rPr>
              <a:t>L2 </a:t>
            </a:r>
            <a:r>
              <a:rPr lang="zh-CN" altLang="en-US" b="1" dirty="0">
                <a:solidFill>
                  <a:schemeClr val="tx1"/>
                </a:solidFill>
                <a:latin typeface="微软雅黑" panose="020B0503020204020204" pitchFamily="34" charset="-122"/>
                <a:ea typeface="微软雅黑" panose="020B0503020204020204" pitchFamily="34" charset="-122"/>
              </a:rPr>
              <a:t>和 </a:t>
            </a:r>
            <a:r>
              <a:rPr lang="en-US" altLang="zh-CN" b="1" dirty="0">
                <a:solidFill>
                  <a:schemeClr val="tx1"/>
                </a:solidFill>
                <a:latin typeface="微软雅黑" panose="020B0503020204020204" pitchFamily="34" charset="-122"/>
                <a:ea typeface="微软雅黑" panose="020B0503020204020204" pitchFamily="34" charset="-122"/>
              </a:rPr>
              <a:t>Inner Product </a:t>
            </a:r>
            <a:r>
              <a:rPr lang="zh-CN" altLang="en-US" b="1" dirty="0">
                <a:solidFill>
                  <a:schemeClr val="tx1"/>
                </a:solidFill>
                <a:latin typeface="微软雅黑" panose="020B0503020204020204" pitchFamily="34" charset="-122"/>
                <a:ea typeface="微软雅黑" panose="020B0503020204020204" pitchFamily="34" charset="-122"/>
              </a:rPr>
              <a:t>未归一化，不好比较</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不好指定相似程度的条件，只能基于排序</a:t>
            </a:r>
            <a:endParaRPr lang="en-US" altLang="zh-CN" b="1" dirty="0">
              <a:solidFill>
                <a:schemeClr val="tx1"/>
              </a:solidFill>
              <a:latin typeface="微软雅黑" panose="020B0503020204020204" pitchFamily="34" charset="-122"/>
              <a:ea typeface="微软雅黑" panose="020B0503020204020204" pitchFamily="34" charset="-122"/>
            </a:endParaRPr>
          </a:p>
          <a:p>
            <a:pPr lvl="3"/>
            <a:r>
              <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rPr>
              <a:t>L2/IP </a:t>
            </a:r>
            <a:r>
              <a:rPr lang="zh-CN" altLang="en-US" sz="1400" b="1" dirty="0">
                <a:solidFill>
                  <a:schemeClr val="tx1"/>
                </a:solidFill>
                <a:highlight>
                  <a:srgbClr val="FFFF00"/>
                </a:highlight>
                <a:latin typeface="微软雅黑" panose="020B0503020204020204" pitchFamily="34" charset="-122"/>
                <a:ea typeface="微软雅黑" panose="020B0503020204020204" pitchFamily="34" charset="-122"/>
              </a:rPr>
              <a:t>比 </a:t>
            </a:r>
            <a:r>
              <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rPr>
              <a:t>Cosine </a:t>
            </a:r>
            <a:r>
              <a:rPr lang="zh-CN" altLang="en-US" sz="1400" b="1" dirty="0">
                <a:solidFill>
                  <a:schemeClr val="tx1"/>
                </a:solidFill>
                <a:highlight>
                  <a:srgbClr val="FFFF00"/>
                </a:highlight>
                <a:latin typeface="微软雅黑" panose="020B0503020204020204" pitchFamily="34" charset="-122"/>
                <a:ea typeface="微软雅黑" panose="020B0503020204020204" pitchFamily="34" charset="-122"/>
              </a:rPr>
              <a:t>计算简单，</a:t>
            </a:r>
            <a:r>
              <a:rPr lang="en-US" altLang="zh-CN" sz="1400" b="1" dirty="0" err="1">
                <a:solidFill>
                  <a:schemeClr val="tx1"/>
                </a:solidFill>
                <a:highlight>
                  <a:srgbClr val="FFFF00"/>
                </a:highlight>
                <a:latin typeface="微软雅黑" panose="020B0503020204020204" pitchFamily="34" charset="-122"/>
                <a:ea typeface="微软雅黑" panose="020B0503020204020204" pitchFamily="34" charset="-122"/>
              </a:rPr>
              <a:t>cpu</a:t>
            </a:r>
            <a:r>
              <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sz="1400" b="1" dirty="0">
                <a:solidFill>
                  <a:schemeClr val="tx1"/>
                </a:solidFill>
                <a:highlight>
                  <a:srgbClr val="FFFF00"/>
                </a:highlight>
                <a:latin typeface="微软雅黑" panose="020B0503020204020204" pitchFamily="34" charset="-122"/>
                <a:ea typeface="微软雅黑" panose="020B0503020204020204" pitchFamily="34" charset="-122"/>
              </a:rPr>
              <a:t>算力成本低</a:t>
            </a:r>
            <a:endPar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每个集合（</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collection</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），仅支持一个向量字段</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未作并发压力测试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条件不具备</a:t>
            </a:r>
            <a:endParaRPr lang="en-US" altLang="zh-CN" b="1" dirty="0">
              <a:solidFill>
                <a:srgbClr val="FF000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17041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6"/>
            <a:ext cx="11765280" cy="618944"/>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cookbook/MS</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SK </a:t>
            </a:r>
            <a:r>
              <a:rPr lang="zh-CN" altLang="en-US" sz="3200" b="1" dirty="0">
                <a:highlight>
                  <a:srgbClr val="FFFF00"/>
                </a:highlight>
                <a:latin typeface="微软雅黑" panose="020B0503020204020204" pitchFamily="34" charset="-122"/>
                <a:ea typeface="微软雅黑" panose="020B0503020204020204" pitchFamily="34" charset="-122"/>
              </a:rPr>
              <a:t>向量数据库推荐选型</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后续只摘要分析可自托管的产品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85206" y="209906"/>
            <a:ext cx="10515600"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首推</a:t>
            </a:r>
            <a:r>
              <a:rPr lang="en-US" altLang="zh-CN" sz="3600" b="1" dirty="0">
                <a:highlight>
                  <a:srgbClr val="FFFF00"/>
                </a:highlight>
                <a:latin typeface="微软雅黑" panose="020B0503020204020204" pitchFamily="34" charset="-122"/>
                <a:ea typeface="微软雅黑" panose="020B0503020204020204" pitchFamily="34" charset="-122"/>
              </a:rPr>
              <a:t>1</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Chroma</a:t>
            </a:r>
            <a:r>
              <a:rPr lang="zh-CN" altLang="en-US" sz="3600" b="1" dirty="0">
                <a:highlight>
                  <a:srgbClr val="FFFF00"/>
                </a:highlight>
                <a:latin typeface="微软雅黑" panose="020B0503020204020204" pitchFamily="34" charset="-122"/>
                <a:ea typeface="微软雅黑" panose="020B0503020204020204" pitchFamily="34" charset="-122"/>
              </a:rPr>
              <a:t>（色度）</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4.6k</a:t>
            </a:r>
          </a:p>
          <a:p>
            <a:pPr lvl="1"/>
            <a:r>
              <a:rPr lang="en-US" altLang="zh-CN" dirty="0">
                <a:latin typeface="微软雅黑" panose="020B0503020204020204" pitchFamily="34" charset="-122"/>
                <a:ea typeface="微软雅黑" panose="020B0503020204020204" pitchFamily="34" charset="-122"/>
              </a:rPr>
              <a:t>Forks 250</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3890573220"/>
              </p:ext>
            </p:extLst>
          </p:nvPr>
        </p:nvGraphicFramePr>
        <p:xfrm>
          <a:off x="118189" y="2628594"/>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18189" y="2628594"/>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1699846121"/>
              </p:ext>
            </p:extLst>
          </p:nvPr>
        </p:nvGraphicFramePr>
        <p:xfrm>
          <a:off x="7353770" y="2516853"/>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353770" y="2516853"/>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3</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err="1">
                <a:highlight>
                  <a:srgbClr val="FFFF00"/>
                </a:highlight>
                <a:latin typeface="微软雅黑" panose="020B0503020204020204" pitchFamily="34" charset="-122"/>
                <a:ea typeface="微软雅黑" panose="020B0503020204020204" pitchFamily="34" charset="-122"/>
              </a:rPr>
              <a:t>Weaviate</a:t>
            </a:r>
            <a:r>
              <a:rPr lang="zh-CN" altLang="en-US" sz="3600" b="1" dirty="0">
                <a:highlight>
                  <a:srgbClr val="FFFF00"/>
                </a:highlight>
                <a:latin typeface="微软雅黑" panose="020B0503020204020204" pitchFamily="34" charset="-122"/>
                <a:ea typeface="微软雅黑" panose="020B0503020204020204" pitchFamily="34" charset="-122"/>
              </a:rPr>
              <a:t>（磨损率）</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5.7k</a:t>
            </a:r>
          </a:p>
          <a:p>
            <a:pPr lvl="1"/>
            <a:r>
              <a:rPr lang="en-US" altLang="zh-CN" dirty="0">
                <a:latin typeface="微软雅黑" panose="020B0503020204020204" pitchFamily="34" charset="-122"/>
                <a:ea typeface="微软雅黑" panose="020B0503020204020204" pitchFamily="34" charset="-122"/>
              </a:rPr>
              <a:t>Forks 310</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5"/>
            <a:ext cx="10805160" cy="1325563"/>
          </a:xfrm>
        </p:spPr>
        <p:txBody>
          <a:bodyPr>
            <a:normAutofit/>
          </a:bodyPr>
          <a:lstStyle/>
          <a:p>
            <a:r>
              <a:rPr lang="en-US" altLang="zh-CN" sz="3600" b="1" dirty="0">
                <a:solidFill>
                  <a:srgbClr val="FF0000"/>
                </a:solidFill>
                <a:latin typeface="微软雅黑" panose="020B0503020204020204" pitchFamily="34" charset="-122"/>
                <a:ea typeface="微软雅黑" panose="020B0503020204020204" pitchFamily="34" charset="-122"/>
              </a:rPr>
              <a:t>GitHub OpenAI cookbook </a:t>
            </a:r>
            <a:r>
              <a:rPr lang="zh-CN" altLang="en-US" sz="3600" b="1" dirty="0">
                <a:solidFill>
                  <a:srgbClr val="FF0000"/>
                </a:solidFill>
                <a:latin typeface="微软雅黑" panose="020B0503020204020204" pitchFamily="34" charset="-122"/>
                <a:ea typeface="微软雅黑" panose="020B0503020204020204" pitchFamily="34" charset="-122"/>
              </a:rPr>
              <a:t>推荐</a:t>
            </a:r>
            <a:r>
              <a:rPr lang="en-US" altLang="zh-CN" sz="3600" b="1" dirty="0">
                <a:solidFill>
                  <a:srgbClr val="FF0000"/>
                </a:solidFill>
                <a:latin typeface="微软雅黑" panose="020B0503020204020204" pitchFamily="34" charset="-122"/>
                <a:ea typeface="微软雅黑" panose="020B0503020204020204" pitchFamily="34" charset="-122"/>
              </a:rPr>
              <a:t>4</a:t>
            </a:r>
            <a:r>
              <a:rPr lang="zh-CN" altLang="en-US" sz="3600" b="1" dirty="0">
                <a:solidFill>
                  <a:srgbClr val="FF0000"/>
                </a:solidFill>
                <a:latin typeface="微软雅黑" panose="020B0503020204020204" pitchFamily="34" charset="-122"/>
                <a:ea typeface="微软雅黑" panose="020B0503020204020204" pitchFamily="34" charset="-122"/>
              </a:rPr>
              <a:t>之 </a:t>
            </a:r>
            <a:r>
              <a:rPr lang="en-US" altLang="zh-CN" sz="3600" b="1" dirty="0">
                <a:solidFill>
                  <a:srgbClr val="FF0000"/>
                </a:solidFill>
                <a:latin typeface="微软雅黑" panose="020B0503020204020204" pitchFamily="34" charset="-122"/>
                <a:ea typeface="微软雅黑" panose="020B0503020204020204" pitchFamily="34" charset="-122"/>
              </a:rPr>
              <a:t>milvus</a:t>
            </a:r>
            <a:r>
              <a:rPr lang="zh-CN" altLang="en-US" sz="3600" b="1" dirty="0">
                <a:solidFill>
                  <a:srgbClr val="FF0000"/>
                </a:solidFill>
                <a:latin typeface="微软雅黑" panose="020B0503020204020204" pitchFamily="34" charset="-122"/>
                <a:ea typeface="微软雅黑" panose="020B0503020204020204" pitchFamily="34" charset="-122"/>
              </a:rPr>
              <a:t>（ 鸢 ）</a:t>
            </a:r>
            <a:endParaRPr lang="en-US" sz="36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FE44152-DB70-BD8D-EF9F-78DEC6AAE53C}"/>
              </a:ext>
            </a:extLst>
          </p:cNvPr>
          <p:cNvPicPr>
            <a:picLocks noChangeAspect="1"/>
          </p:cNvPicPr>
          <p:nvPr/>
        </p:nvPicPr>
        <p:blipFill>
          <a:blip r:embed="rId8"/>
          <a:stretch>
            <a:fillRect/>
          </a:stretch>
        </p:blipFill>
        <p:spPr>
          <a:xfrm>
            <a:off x="3292241" y="1229975"/>
            <a:ext cx="8307284" cy="5488959"/>
          </a:xfrm>
          <a:prstGeom prst="rect">
            <a:avLst/>
          </a:prstGeom>
        </p:spPr>
      </p:pic>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747881"/>
          </a:xfrm>
        </p:spPr>
        <p:txBody>
          <a:bodyPr>
            <a:normAutofit/>
          </a:bodyPr>
          <a:lstStyle/>
          <a:p>
            <a:r>
              <a:rPr lang="en-US" altLang="zh-CN" sz="3200" b="1" dirty="0">
                <a:solidFill>
                  <a:srgbClr val="FF0000"/>
                </a:solidFill>
                <a:latin typeface="微软雅黑" panose="020B0503020204020204" pitchFamily="34" charset="-122"/>
                <a:ea typeface="微软雅黑" panose="020B0503020204020204" pitchFamily="34" charset="-122"/>
              </a:rPr>
              <a:t>GitHub OpenAI cookbook </a:t>
            </a:r>
            <a:r>
              <a:rPr lang="zh-CN" altLang="en-US" sz="3200" b="1" dirty="0">
                <a:solidFill>
                  <a:srgbClr val="FF0000"/>
                </a:solidFill>
                <a:latin typeface="微软雅黑" panose="020B0503020204020204" pitchFamily="34" charset="-122"/>
                <a:ea typeface="微软雅黑" panose="020B0503020204020204" pitchFamily="34" charset="-122"/>
              </a:rPr>
              <a:t>推荐</a:t>
            </a:r>
            <a:r>
              <a:rPr lang="en-US" altLang="zh-CN" sz="3200" b="1" dirty="0">
                <a:solidFill>
                  <a:srgbClr val="FF0000"/>
                </a:solidFill>
                <a:latin typeface="微软雅黑" panose="020B0503020204020204" pitchFamily="34" charset="-122"/>
                <a:ea typeface="微软雅黑" panose="020B0503020204020204" pitchFamily="34" charset="-122"/>
              </a:rPr>
              <a:t>4</a:t>
            </a:r>
            <a:r>
              <a:rPr lang="zh-CN" altLang="en-US" sz="3200" b="1" dirty="0">
                <a:solidFill>
                  <a:srgbClr val="FF0000"/>
                </a:solidFill>
                <a:latin typeface="微软雅黑" panose="020B0503020204020204" pitchFamily="34" charset="-122"/>
                <a:ea typeface="微软雅黑" panose="020B0503020204020204" pitchFamily="34" charset="-122"/>
              </a:rPr>
              <a:t>之 </a:t>
            </a:r>
            <a:r>
              <a:rPr lang="en-US" altLang="zh-CN" sz="3200" b="1" dirty="0">
                <a:solidFill>
                  <a:srgbClr val="FF0000"/>
                </a:solidFill>
                <a:latin typeface="微软雅黑" panose="020B0503020204020204" pitchFamily="34" charset="-122"/>
                <a:ea typeface="微软雅黑" panose="020B0503020204020204" pitchFamily="34" charset="-122"/>
              </a:rPr>
              <a:t>milvus</a:t>
            </a:r>
            <a:r>
              <a:rPr lang="zh-CN" altLang="en-US" sz="3200" b="1" dirty="0">
                <a:solidFill>
                  <a:srgbClr val="FF0000"/>
                </a:solidFill>
                <a:latin typeface="微软雅黑" panose="020B0503020204020204" pitchFamily="34" charset="-122"/>
                <a:ea typeface="微软雅黑" panose="020B0503020204020204" pitchFamily="34" charset="-122"/>
              </a:rPr>
              <a:t>（ 鸢 ）续</a:t>
            </a:r>
            <a:endParaRPr lang="en-US" sz="32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9F5E111F-3C08-81D7-81D4-4ED8287E1AE9}"/>
              </a:ext>
            </a:extLst>
          </p:cNvPr>
          <p:cNvGraphicFramePr>
            <a:graphicFrameLocks noChangeAspect="1"/>
          </p:cNvGraphicFramePr>
          <p:nvPr>
            <p:extLst>
              <p:ext uri="{D42A27DB-BD31-4B8C-83A1-F6EECF244321}">
                <p14:modId xmlns:p14="http://schemas.microsoft.com/office/powerpoint/2010/main" val="919664628"/>
              </p:ext>
            </p:extLst>
          </p:nvPr>
        </p:nvGraphicFramePr>
        <p:xfrm>
          <a:off x="2987317" y="1201937"/>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13" name="Object 12">
                        <a:extLst>
                          <a:ext uri="{FF2B5EF4-FFF2-40B4-BE49-F238E27FC236}">
                            <a16:creationId xmlns:a16="http://schemas.microsoft.com/office/drawing/2014/main" id="{6A03F2CE-5C1D-9FDF-0F22-ED65D5C6D750}"/>
                          </a:ext>
                        </a:extLst>
                      </p:cNvPr>
                      <p:cNvPicPr/>
                      <p:nvPr/>
                    </p:nvPicPr>
                    <p:blipFill>
                      <a:blip r:embed="rId9"/>
                      <a:stretch>
                        <a:fillRect/>
                      </a:stretch>
                    </p:blipFill>
                    <p:spPr>
                      <a:xfrm>
                        <a:off x="2987317" y="1201937"/>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推荐</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6</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之 </a:t>
            </a:r>
            <a:r>
              <a:rPr lang="en-US" altLang="zh-CN" sz="2800" b="1" dirty="0" err="1">
                <a:solidFill>
                  <a:srgbClr val="00B050"/>
                </a:solidFill>
                <a:highlight>
                  <a:srgbClr val="FFFF00"/>
                </a:highlight>
                <a:latin typeface="微软雅黑" panose="020B0503020204020204" pitchFamily="34" charset="-122"/>
                <a:ea typeface="微软雅黑" panose="020B0503020204020204" pitchFamily="34" charset="-122"/>
              </a:rPr>
              <a:t>Qdrant</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（读音同</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quadrant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象限）</a:t>
            </a:r>
            <a:endParaRPr lang="en-US" sz="2800" dirty="0">
              <a:solidFill>
                <a:srgbClr val="00B05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1504754798"/>
              </p:ext>
            </p:extLst>
          </p:nvPr>
        </p:nvGraphicFramePr>
        <p:xfrm>
          <a:off x="838200" y="2416213"/>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838200" y="2416213"/>
                        <a:ext cx="9544050" cy="1647825"/>
                      </a:xfrm>
                      <a:prstGeom prst="rect">
                        <a:avLst/>
                      </a:prstGeom>
                    </p:spPr>
                  </p:pic>
                </p:oleObj>
              </mc:Fallback>
            </mc:AlternateContent>
          </a:graphicData>
        </a:graphic>
      </p:graphicFrame>
    </p:spTree>
    <p:extLst>
      <p:ext uri="{BB962C8B-B14F-4D97-AF65-F5344CB8AC3E}">
        <p14:creationId xmlns:p14="http://schemas.microsoft.com/office/powerpoint/2010/main" val="35611272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latin typeface="微软雅黑" panose="020B0503020204020204" pitchFamily="34" charset="-122"/>
                <a:ea typeface="微软雅黑" panose="020B0503020204020204" pitchFamily="34" charset="-122"/>
              </a:rPr>
              <a:t>GitHub OpenAI cookbook </a:t>
            </a:r>
            <a:r>
              <a:rPr lang="zh-CN" altLang="en-US" sz="2800" b="1" dirty="0">
                <a:latin typeface="微软雅黑" panose="020B0503020204020204" pitchFamily="34" charset="-122"/>
                <a:ea typeface="微软雅黑" panose="020B0503020204020204" pitchFamily="34" charset="-122"/>
              </a:rPr>
              <a:t>推荐</a:t>
            </a:r>
            <a:r>
              <a:rPr lang="en-US" altLang="zh-CN" sz="2800" b="1" dirty="0">
                <a:latin typeface="微软雅黑" panose="020B0503020204020204" pitchFamily="34" charset="-122"/>
                <a:ea typeface="微软雅黑" panose="020B0503020204020204" pitchFamily="34" charset="-122"/>
              </a:rPr>
              <a:t>7</a:t>
            </a:r>
            <a:r>
              <a:rPr lang="zh-CN" altLang="en-US" sz="2800" b="1" dirty="0">
                <a:latin typeface="微软雅黑" panose="020B0503020204020204" pitchFamily="34" charset="-122"/>
                <a:ea typeface="微软雅黑" panose="020B0503020204020204" pitchFamily="34" charset="-122"/>
              </a:rPr>
              <a:t>之 </a:t>
            </a:r>
            <a:r>
              <a:rPr lang="en-US" altLang="zh-CN" sz="2800" b="1" dirty="0" err="1">
                <a:latin typeface="微软雅黑" panose="020B0503020204020204" pitchFamily="34" charset="-122"/>
                <a:ea typeface="微软雅黑" panose="020B0503020204020204" pitchFamily="34" charset="-122"/>
              </a:rPr>
              <a:t>RediSearch</a:t>
            </a:r>
            <a:endParaRPr lang="en-US" sz="2800"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其他产品选型</a:t>
            </a:r>
            <a:r>
              <a:rPr lang="en-US" sz="2800" b="1" dirty="0">
                <a:highlight>
                  <a:srgbClr val="FFFF00"/>
                </a:highlight>
                <a:latin typeface="微软雅黑" panose="020B0503020204020204" pitchFamily="34" charset="-122"/>
                <a:ea typeface="微软雅黑" panose="020B0503020204020204" pitchFamily="34" charset="-122"/>
              </a:rPr>
              <a:t>Azure </a:t>
            </a:r>
            <a:r>
              <a:rPr lang="en-US" altLang="zh-CN" sz="2800" b="1" dirty="0">
                <a:highlight>
                  <a:srgbClr val="FFFF00"/>
                </a:highlight>
                <a:latin typeface="微软雅黑" panose="020B0503020204020204" pitchFamily="34" charset="-122"/>
                <a:ea typeface="微软雅黑" panose="020B0503020204020204" pitchFamily="34" charset="-122"/>
              </a:rPr>
              <a:t>S</a:t>
            </a:r>
            <a:r>
              <a:rPr lang="en-US" sz="2800" b="1" dirty="0">
                <a:highlight>
                  <a:srgbClr val="FFFF00"/>
                </a:highlight>
                <a:latin typeface="微软雅黑" panose="020B0503020204020204" pitchFamily="34" charset="-122"/>
                <a:ea typeface="微软雅黑" panose="020B0503020204020204" pitchFamily="34" charset="-122"/>
              </a:rPr>
              <a:t>aaS: Redis Enterprise + </a:t>
            </a:r>
            <a:r>
              <a:rPr lang="en-US" sz="2800" b="1" dirty="0" err="1">
                <a:highlight>
                  <a:srgbClr val="FFFF00"/>
                </a:highlight>
                <a:latin typeface="微软雅黑" panose="020B0503020204020204" pitchFamily="34" charset="-122"/>
                <a:ea typeface="微软雅黑" panose="020B0503020204020204" pitchFamily="34" charset="-122"/>
              </a:rPr>
              <a:t>Redi</a:t>
            </a:r>
            <a:r>
              <a:rPr lang="en-US" altLang="zh-CN" sz="2800" b="1" dirty="0" err="1">
                <a:highlight>
                  <a:srgbClr val="FFFF00"/>
                </a:highlight>
                <a:latin typeface="微软雅黑" panose="020B0503020204020204" pitchFamily="34" charset="-122"/>
                <a:ea typeface="微软雅黑" panose="020B0503020204020204" pitchFamily="34" charset="-122"/>
              </a:rPr>
              <a:t>Search</a:t>
            </a:r>
            <a:r>
              <a:rPr lang="en-US" altLang="zh-CN" sz="2800" b="1" dirty="0">
                <a:highlight>
                  <a:srgbClr val="FFFF00"/>
                </a:highlight>
                <a:latin typeface="微软雅黑" panose="020B0503020204020204" pitchFamily="34" charset="-122"/>
                <a:ea typeface="微软雅黑" panose="020B0503020204020204" pitchFamily="34" charset="-122"/>
              </a:rPr>
              <a:t> +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East US</a:t>
            </a:r>
            <a:endParaRPr lang="en-US" sz="28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Using Redis modules with Azure Cache for Redis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将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模块与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Cache for 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结合使用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884219" y="2861345"/>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6FDD7ECC-C0F8-E6FB-10C6-A27A31864E7D}"/>
              </a:ext>
            </a:extLst>
          </p:cNvPr>
          <p:cNvGraphicFramePr>
            <a:graphicFrameLocks noChangeAspect="1"/>
          </p:cNvGraphicFramePr>
          <p:nvPr>
            <p:extLst>
              <p:ext uri="{D42A27DB-BD31-4B8C-83A1-F6EECF244321}">
                <p14:modId xmlns:p14="http://schemas.microsoft.com/office/powerpoint/2010/main" val="4162594442"/>
              </p:ext>
            </p:extLst>
          </p:nvPr>
        </p:nvGraphicFramePr>
        <p:xfrm>
          <a:off x="6291119" y="1292225"/>
          <a:ext cx="4737100" cy="5418137"/>
        </p:xfrm>
        <a:graphic>
          <a:graphicData uri="http://schemas.openxmlformats.org/presentationml/2006/ole">
            <mc:AlternateContent xmlns:mc="http://schemas.openxmlformats.org/markup-compatibility/2006">
              <mc:Choice xmlns:v="urn:schemas-microsoft-com:vml" Requires="v">
                <p:oleObj r:id="rId6" imgW="7486560" imgH="8562960" progId="">
                  <p:embed/>
                </p:oleObj>
              </mc:Choice>
              <mc:Fallback>
                <p:oleObj r:id="rId6" imgW="7486560" imgH="8562960" progId="">
                  <p:embed/>
                  <p:pic>
                    <p:nvPicPr>
                      <p:cNvPr id="5" name="Object 4">
                        <a:extLst>
                          <a:ext uri="{FF2B5EF4-FFF2-40B4-BE49-F238E27FC236}">
                            <a16:creationId xmlns:a16="http://schemas.microsoft.com/office/drawing/2014/main" id="{4EE6F0C0-BE03-D222-22B2-F5C42FB532E5}"/>
                          </a:ext>
                        </a:extLst>
                      </p:cNvPr>
                      <p:cNvPicPr/>
                      <p:nvPr/>
                    </p:nvPicPr>
                    <p:blipFill>
                      <a:blip r:embed="rId7"/>
                      <a:stretch>
                        <a:fillRect/>
                      </a:stretch>
                    </p:blipFill>
                    <p:spPr>
                      <a:xfrm>
                        <a:off x="6291119" y="1292225"/>
                        <a:ext cx="4737100" cy="5418137"/>
                      </a:xfrm>
                      <a:prstGeom prst="rect">
                        <a:avLst/>
                      </a:prstGeom>
                    </p:spPr>
                  </p:pic>
                </p:oleObj>
              </mc:Fallback>
            </mc:AlternateContent>
          </a:graphicData>
        </a:graphic>
      </p:graphicFrame>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D864-F4A1-2B33-7D62-A3222E63AA60}"/>
              </a:ext>
            </a:extLst>
          </p:cNvPr>
          <p:cNvSpPr>
            <a:spLocks noGrp="1"/>
          </p:cNvSpPr>
          <p:nvPr>
            <p:ph type="title"/>
          </p:nvPr>
        </p:nvSpPr>
        <p:spPr>
          <a:xfrm>
            <a:off x="601204" y="0"/>
            <a:ext cx="10515600" cy="1325563"/>
          </a:xfrm>
        </p:spPr>
        <p:txBody>
          <a:bodyPr/>
          <a:lstStyle/>
          <a:p>
            <a:r>
              <a:rPr lang="zh-CN" altLang="en-US" b="1" dirty="0">
                <a:latin typeface="微软雅黑" panose="020B0503020204020204" pitchFamily="34" charset="-122"/>
                <a:ea typeface="微软雅黑" panose="020B0503020204020204" pitchFamily="34" charset="-122"/>
              </a:rPr>
              <a:t>回顾传统数据库索引</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316EE75-8775-A61D-C8DA-E16093B52843}"/>
              </a:ext>
            </a:extLst>
          </p:cNvPr>
          <p:cNvSpPr>
            <a:spLocks noGrp="1"/>
          </p:cNvSpPr>
          <p:nvPr>
            <p:ph idx="1"/>
          </p:nvPr>
        </p:nvSpPr>
        <p:spPr>
          <a:xfrm>
            <a:off x="0" y="734006"/>
            <a:ext cx="12192000" cy="6058679"/>
          </a:xfrm>
        </p:spPr>
        <p:txBody>
          <a:bodyPr>
            <a:normAutofit fontScale="55000" lnSpcReduction="20000"/>
          </a:bodyPr>
          <a:lstStyle/>
          <a:p>
            <a:r>
              <a:rPr lang="zh-CN" altLang="en-US" sz="2600" b="1" dirty="0">
                <a:solidFill>
                  <a:srgbClr val="292929"/>
                </a:solidFill>
                <a:latin typeface="微软雅黑" panose="020B0503020204020204" pitchFamily="34" charset="-122"/>
                <a:ea typeface="微软雅黑" panose="020B0503020204020204" pitchFamily="34" charset="-122"/>
              </a:rPr>
              <a:t>类比汉语字典查字</a:t>
            </a:r>
            <a:endParaRPr lang="en-US" altLang="zh-CN" sz="2600" b="1"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会念不会写</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按拼音字母序索引页可以理解为传统数据库的聚集索引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字典数据页的顺序也实际是按拼音字母排序，查字可以直接按顺序翻页</a:t>
            </a:r>
            <a:r>
              <a:rPr lang="en-US" altLang="zh-CN" sz="2200" dirty="0">
                <a:solidFill>
                  <a:srgbClr val="292929"/>
                </a:solidFill>
                <a:latin typeface="微软雅黑" panose="020B0503020204020204" pitchFamily="34" charset="-122"/>
                <a:ea typeface="微软雅黑" panose="020B0503020204020204" pitchFamily="34" charset="-122"/>
              </a:rPr>
              <a:t>a ~ z</a:t>
            </a:r>
            <a:r>
              <a:rPr lang="zh-CN" altLang="en-US" sz="2200" dirty="0">
                <a:solidFill>
                  <a:srgbClr val="292929"/>
                </a:solidFill>
                <a:latin typeface="微软雅黑" panose="020B0503020204020204" pitchFamily="34" charset="-122"/>
                <a:ea typeface="微软雅黑" panose="020B0503020204020204" pitchFamily="34" charset="-122"/>
              </a:rPr>
              <a:t>，找字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索引页不是必须的，所以数据页就是聚集索引，聚集索引只能有一个</a:t>
            </a:r>
            <a:endParaRPr lang="en-US" altLang="zh-CN" sz="2200"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会写不会念</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字典中的按笔画部首导航页可以理解为传统数据库的非聚集索引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必须先在按笔画部首索引页，按笔画顺序，找到部首，根据指示的页码分别跳跃找字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228600" lvl="2">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类比英文字典查单词（仅支持拼写）</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就是聚集索引，索引即数据，直接按全拼字母顺序翻页，</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快速跨跃式查找</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a:t>
            </a:r>
          </a:p>
          <a:p>
            <a:pPr marL="228600" lvl="2">
              <a:spcBef>
                <a:spcPts val="1000"/>
              </a:spcBef>
            </a:pPr>
            <a:r>
              <a:rPr lang="zh-CN" altLang="en-US" sz="2600" b="1" dirty="0">
                <a:solidFill>
                  <a:srgbClr val="292929"/>
                </a:solidFill>
                <a:latin typeface="微软雅黑" panose="020B0503020204020204" pitchFamily="34" charset="-122"/>
                <a:ea typeface="微软雅黑" panose="020B0503020204020204" pitchFamily="34" charset="-122"/>
              </a:rPr>
              <a:t>说明</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索引键：</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是有序的（按功能定义索引存储排序）、有大小的，英文就是全拼、汉语是拼音全拼</a:t>
            </a:r>
            <a:endPar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被索引的内容：就是数据页的页码（地址），根据其指示就能</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跨越式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 </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到</a:t>
            </a:r>
            <a:r>
              <a:rPr lang="zh-CN" altLang="en-US" sz="2200" b="1" dirty="0">
                <a:solidFill>
                  <a:srgbClr val="292929"/>
                </a:solidFill>
                <a:latin typeface="微软雅黑" panose="020B0503020204020204" pitchFamily="34" charset="-122"/>
                <a:ea typeface="微软雅黑" panose="020B0503020204020204" pitchFamily="34" charset="-122"/>
              </a:rPr>
              <a:t>真正的数据页及其内容了</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去除了不必要的</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数据页扫描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scan</a:t>
            </a:r>
          </a:p>
          <a:p>
            <a:pPr marL="228600" lvl="2">
              <a:spcBef>
                <a:spcPts val="1000"/>
              </a:spcBef>
            </a:pPr>
            <a:r>
              <a:rPr lang="zh-CN" altLang="en-US" sz="3200" b="1" dirty="0">
                <a:solidFill>
                  <a:srgbClr val="292929"/>
                </a:solidFill>
                <a:latin typeface="微软雅黑" panose="020B0503020204020204" pitchFamily="34" charset="-122"/>
                <a:ea typeface="微软雅黑" panose="020B0503020204020204" pitchFamily="34" charset="-122"/>
              </a:rPr>
              <a:t>总结</a:t>
            </a:r>
            <a:endParaRPr lang="en-US" altLang="zh-CN" sz="3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按索引键划分空间存储数据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查询时，搜索词先命中索引键，根据索引键导航到数据存储空间进行访问获取数据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索引也是数据，冗余的数据，</a:t>
            </a: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空间换时间，写慢读快</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索引的创建与更新是发生在插入新数据或历史数据的索引键的字段发生更新时</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仅仅是可能导致数据与索引数据发生逻辑移动，因为不同索引键的预留空间亦不是连续存储的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600200" lvl="5">
              <a:spcBef>
                <a:spcPts val="1000"/>
              </a:spcBef>
            </a:pP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索引初创时是有留白空间（指定填充因子）的</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数据在索引空间或数据空间的移动不是一定会发生的，除非留白空间不足了</a:t>
            </a:r>
            <a:endParaRPr lang="en-US" sz="2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124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其他产品选型</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Extensions - Azure Database for PostgreSQL - Flexible Server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扩展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Database for PostgreSQL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灵活的服务器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altLang="zh-CN" dirty="0">
              <a:solidFill>
                <a:srgbClr val="0070C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1274618" y="3245683"/>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736808" y="704773"/>
            <a:ext cx="10515600" cy="6018244"/>
          </a:xfrm>
        </p:spPr>
        <p:txBody>
          <a:bodyPr>
            <a:normAutofit fontScale="40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4000" dirty="0" err="1">
                <a:latin typeface="微软雅黑" panose="020B0503020204020204" pitchFamily="34" charset="-122"/>
                <a:ea typeface="微软雅黑" panose="020B0503020204020204" pitchFamily="34" charset="-122"/>
              </a:rPr>
              <a:t>VSCode</a:t>
            </a:r>
            <a:r>
              <a:rPr lang="en-US" altLang="zh-CN" sz="40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dev · </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altLang="zh-CN" sz="3500" dirty="0">
              <a:solidFill>
                <a:srgbClr val="0070C0"/>
              </a:solidFill>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改参数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/semantic-kernel-self-learning-notebooks (github.com)</a:t>
            </a:r>
            <a:endParaRPr lang="en-US" sz="2400" dirty="0">
              <a:solidFill>
                <a:srgbClr val="0070C0"/>
              </a:solidFill>
              <a:latin typeface="微软雅黑" panose="020B0503020204020204" pitchFamily="34" charset="-122"/>
              <a:ea typeface="微软雅黑" panose="020B0503020204020204" pitchFamily="34" charset="-122"/>
            </a:endParaRPr>
          </a:p>
          <a:p>
            <a:r>
              <a:rPr lang="en-US" altLang="zh-CN" sz="3200" dirty="0" err="1">
                <a:latin typeface="微软雅黑" panose="020B0503020204020204" pitchFamily="34" charset="-122"/>
                <a:ea typeface="微软雅黑" panose="020B0503020204020204" pitchFamily="34" charset="-122"/>
              </a:rPr>
              <a:t>VSCode</a:t>
            </a:r>
            <a:r>
              <a:rPr lang="en-US" altLang="zh-CN" sz="3200" dirty="0">
                <a:latin typeface="微软雅黑" panose="020B0503020204020204" pitchFamily="34" charset="-122"/>
                <a:ea typeface="微软雅黑" panose="020B0503020204020204" pitchFamily="34" charset="-122"/>
              </a:rPr>
              <a:t> + Rest-Client </a:t>
            </a:r>
            <a:r>
              <a:rPr lang="zh-CN" altLang="en-US" sz="3200" dirty="0">
                <a:latin typeface="微软雅黑" panose="020B0503020204020204" pitchFamily="34" charset="-122"/>
                <a:ea typeface="微软雅黑" panose="020B0503020204020204" pitchFamily="34" charset="-122"/>
              </a:rPr>
              <a:t>插件</a:t>
            </a:r>
            <a:endParaRPr lang="en-US" altLang="zh-CN" sz="3200" dirty="0">
              <a:latin typeface="微软雅黑" panose="020B0503020204020204" pitchFamily="34" charset="-122"/>
              <a:ea typeface="微软雅黑" panose="020B0503020204020204" pitchFamily="34" charset="-122"/>
            </a:endParaRPr>
          </a:p>
          <a:p>
            <a:pPr lvl="1"/>
            <a:r>
              <a:rPr lang="en-US" altLang="zh-CN" sz="2800" dirty="0" err="1">
                <a:latin typeface="微软雅黑" panose="020B0503020204020204" pitchFamily="34" charset="-122"/>
                <a:ea typeface="微软雅黑" panose="020B0503020204020204" pitchFamily="34" charset="-122"/>
              </a:rPr>
              <a:t>Github</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版本化保存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 </a:t>
            </a:r>
            <a:r>
              <a:rPr lang="zh-CN" altLang="en-US" sz="2800" dirty="0">
                <a:latin typeface="微软雅黑" panose="020B0503020204020204" pitchFamily="34" charset="-122"/>
                <a:ea typeface="微软雅黑" panose="020B0503020204020204" pitchFamily="34" charset="-122"/>
              </a:rPr>
              <a:t>无法简单漫游保存参数配置</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200" dirty="0">
                <a:latin typeface="微软雅黑" panose="020B0503020204020204" pitchFamily="34" charset="-122"/>
                <a:ea typeface="微软雅黑" panose="020B0503020204020204" pitchFamily="34" charset="-122"/>
              </a:rPr>
              <a:t>Fiddler</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，发现由于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，玩废一个帐号</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改用 </a:t>
            </a:r>
            <a:r>
              <a:rPr lang="en-US" altLang="zh-CN" sz="2800" dirty="0">
                <a:latin typeface="微软雅黑" panose="020B0503020204020204" pitchFamily="34" charset="-122"/>
                <a:ea typeface="微软雅黑" panose="020B0503020204020204" pitchFamily="34" charset="-122"/>
              </a:rPr>
              <a:t>Azure OpenAI </a:t>
            </a:r>
            <a:r>
              <a:rPr lang="zh-CN" altLang="en-US" sz="2800" dirty="0">
                <a:latin typeface="微软雅黑" panose="020B0503020204020204" pitchFamily="34" charset="-122"/>
                <a:ea typeface="微软雅黑" panose="020B0503020204020204" pitchFamily="34" charset="-122"/>
              </a:rPr>
              <a:t>仍有限速，返回 </a:t>
            </a:r>
            <a:r>
              <a:rPr lang="en-US" altLang="zh-CN" sz="2800" dirty="0">
                <a:latin typeface="微软雅黑" panose="020B0503020204020204" pitchFamily="34" charset="-122"/>
                <a:ea typeface="微软雅黑" panose="020B0503020204020204" pitchFamily="34" charset="-122"/>
              </a:rPr>
              <a:t>429 </a:t>
            </a:r>
            <a:r>
              <a:rPr lang="zh-CN" altLang="en-US" sz="2800" dirty="0">
                <a:latin typeface="微软雅黑" panose="020B0503020204020204" pitchFamily="34" charset="-122"/>
                <a:ea typeface="微软雅黑" panose="020B0503020204020204" pitchFamily="34" charset="-122"/>
              </a:rPr>
              <a:t>，使用 </a:t>
            </a:r>
            <a:r>
              <a:rPr lang="en-US" altLang="zh-CN" sz="2800" dirty="0">
                <a:latin typeface="微软雅黑" panose="020B0503020204020204" pitchFamily="34" charset="-122"/>
                <a:ea typeface="微软雅黑" panose="020B0503020204020204" pitchFamily="34" charset="-122"/>
              </a:rPr>
              <a:t>Fiddler </a:t>
            </a:r>
            <a:r>
              <a:rPr lang="zh-CN" altLang="en-US" sz="2800" dirty="0">
                <a:latin typeface="微软雅黑" panose="020B0503020204020204" pitchFamily="34" charset="-122"/>
                <a:ea typeface="微软雅黑" panose="020B0503020204020204" pitchFamily="34" charset="-122"/>
              </a:rPr>
              <a:t>降速</a:t>
            </a:r>
            <a:endParaRPr lang="en-US" altLang="zh-CN" sz="2800" dirty="0">
              <a:latin typeface="微软雅黑" panose="020B0503020204020204" pitchFamily="34" charset="-122"/>
              <a:ea typeface="微软雅黑" panose="020B0503020204020204" pitchFamily="34" charset="-122"/>
            </a:endParaRPr>
          </a:p>
          <a:p>
            <a:pPr lvl="1"/>
            <a:r>
              <a:rPr lang="zh-CN" altLang="en-US" sz="2800">
                <a:latin typeface="微软雅黑" panose="020B0503020204020204" pitchFamily="34" charset="-122"/>
                <a:ea typeface="微软雅黑" panose="020B0503020204020204" pitchFamily="34" charset="-122"/>
              </a:rPr>
              <a:t>最终想起模</a:t>
            </a:r>
            <a:r>
              <a:rPr lang="zh-CN" altLang="en-US" sz="2800" dirty="0">
                <a:latin typeface="微软雅黑" panose="020B0503020204020204" pitchFamily="34" charset="-122"/>
                <a:ea typeface="微软雅黑" panose="020B0503020204020204" pitchFamily="34" charset="-122"/>
              </a:rPr>
              <a:t>拟响应 </a:t>
            </a:r>
            <a:r>
              <a:rPr lang="en-US" altLang="zh-CN" sz="2800" dirty="0" err="1">
                <a:latin typeface="微软雅黑" panose="020B0503020204020204" pitchFamily="34" charset="-122"/>
                <a:ea typeface="微软雅黑" panose="020B0503020204020204" pitchFamily="34" charset="-122"/>
              </a:rPr>
              <a:t>AutoResponder</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 </a:t>
            </a:r>
            <a:r>
              <a:rPr lang="en-US" altLang="zh-CN" sz="2800" dirty="0">
                <a:highlight>
                  <a:srgbClr val="FFFF00"/>
                </a:highlight>
                <a:latin typeface="微软雅黑" panose="020B0503020204020204" pitchFamily="34" charset="-122"/>
                <a:ea typeface="微软雅黑" panose="020B0503020204020204" pitchFamily="34" charset="-122"/>
              </a:rPr>
              <a:t>METHOD:POST </a:t>
            </a:r>
            <a:r>
              <a:rPr lang="en-US" altLang="zh-CN" sz="2800" dirty="0" err="1">
                <a:highlight>
                  <a:srgbClr val="FFFF00"/>
                </a:highlight>
                <a:latin typeface="微软雅黑" panose="020B0503020204020204" pitchFamily="34" charset="-122"/>
                <a:ea typeface="微软雅黑" panose="020B0503020204020204" pitchFamily="34" charset="-122"/>
              </a:rPr>
              <a:t>regex:https</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api</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openai</a:t>
            </a:r>
            <a:r>
              <a:rPr lang="en-US" altLang="zh-CN" sz="2800" dirty="0">
                <a:highlight>
                  <a:srgbClr val="FFFF00"/>
                </a:highlight>
                <a:latin typeface="微软雅黑" panose="020B0503020204020204" pitchFamily="34" charset="-122"/>
                <a:ea typeface="微软雅黑" panose="020B0503020204020204" pitchFamily="34" charset="-122"/>
              </a:rPr>
              <a:t>\.com/v1/embeddings.*</a:t>
            </a: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601525"/>
          </a:xfrm>
        </p:spPr>
        <p:txBody>
          <a:bodyPr>
            <a:norm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探讨</a:t>
            </a:r>
            <a:r>
              <a:rPr lang="en-US" altLang="zh-CN" sz="3200" b="1" dirty="0">
                <a:highlight>
                  <a:srgbClr val="FFFF00"/>
                </a:highlight>
                <a:latin typeface="微软雅黑" panose="020B0503020204020204" pitchFamily="34" charset="-122"/>
                <a:ea typeface="微软雅黑" panose="020B0503020204020204" pitchFamily="34" charset="-122"/>
              </a:rPr>
              <a:t>Azure SQL Dedicated pool</a:t>
            </a:r>
            <a:r>
              <a:rPr lang="zh-CN" altLang="en-US" sz="3200" b="1" dirty="0">
                <a:highlight>
                  <a:srgbClr val="FFFF00"/>
                </a:highlight>
                <a:latin typeface="微软雅黑" panose="020B0503020204020204" pitchFamily="34" charset="-122"/>
                <a:ea typeface="微软雅黑" panose="020B0503020204020204" pitchFamily="34" charset="-122"/>
              </a:rPr>
              <a:t>分布式向量检索（仅供参考）</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a:xfrm>
            <a:off x="677334" y="1419497"/>
            <a:ext cx="8596668" cy="5073377"/>
          </a:xfrm>
        </p:spPr>
        <p:txBody>
          <a:bodyPr>
            <a:normAutofit/>
          </a:bodyPr>
          <a:lstStyle/>
          <a:p>
            <a:r>
              <a:rPr lang="zh-CN" altLang="en-US" dirty="0">
                <a:latin typeface="微软雅黑" panose="020B0503020204020204" pitchFamily="34" charset="-122"/>
                <a:ea typeface="微软雅黑" panose="020B0503020204020204" pitchFamily="34" charset="-122"/>
              </a:rPr>
              <a:t>分区键的选择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只能选择有意义的字段</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Hash</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无大小，只能等于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应该用于不跨分区读取数据</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Round robin</a:t>
            </a:r>
          </a:p>
          <a:p>
            <a:pPr lvl="2"/>
            <a:r>
              <a:rPr lang="zh-CN" altLang="en-US" dirty="0">
                <a:latin typeface="微软雅黑" panose="020B0503020204020204" pitchFamily="34" charset="-122"/>
                <a:ea typeface="微软雅黑" panose="020B0503020204020204" pitchFamily="34" charset="-122"/>
              </a:rPr>
              <a:t>无原则，并行暴力计算</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数据倾斜</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没办法（个人理解）</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重选字段？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但需求未变</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即：查询时所用的</a:t>
            </a:r>
            <a:r>
              <a:rPr lang="en-US" altLang="zh-CN" dirty="0">
                <a:latin typeface="微软雅黑" panose="020B0503020204020204" pitchFamily="34" charset="-122"/>
                <a:ea typeface="微软雅黑" panose="020B0503020204020204" pitchFamily="34" charset="-122"/>
              </a:rPr>
              <a:t>Select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where</a:t>
            </a:r>
            <a:r>
              <a:rPr lang="zh-CN" altLang="en-US" dirty="0">
                <a:latin typeface="微软雅黑" panose="020B0503020204020204" pitchFamily="34" charset="-122"/>
                <a:ea typeface="微软雅黑" panose="020B0503020204020204" pitchFamily="34" charset="-122"/>
              </a:rPr>
              <a:t>字段不曾改变</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最终还是暴力计算</a:t>
            </a: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70000" lnSpcReduction="20000"/>
          </a:bodyPr>
          <a:lstStyle/>
          <a:p>
            <a:r>
              <a:rPr lang="en-US" altLang="zh-CN" sz="3500" dirty="0">
                <a:latin typeface="微软雅黑" panose="020B0503020204020204" pitchFamily="34" charset="-122"/>
                <a:ea typeface="微软雅黑" panose="020B0503020204020204" pitchFamily="34" charset="-122"/>
              </a:rPr>
              <a:t>Benchmark </a:t>
            </a:r>
            <a:r>
              <a:rPr lang="en-US" altLang="zh-CN" sz="3500" dirty="0" err="1">
                <a:latin typeface="微软雅黑" panose="020B0503020204020204" pitchFamily="34" charset="-122"/>
                <a:ea typeface="微软雅黑" panose="020B0503020204020204" pitchFamily="34" charset="-122"/>
              </a:rPr>
              <a:t>dotNet</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单元性能测试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WebApi</a:t>
            </a:r>
            <a:r>
              <a:rPr lang="en-US" altLang="zh-CN" sz="3500" dirty="0">
                <a:latin typeface="微软雅黑" panose="020B0503020204020204" pitchFamily="34" charset="-122"/>
                <a:ea typeface="微软雅黑" panose="020B0503020204020204" pitchFamily="34" charset="-122"/>
              </a:rPr>
              <a:t> Benchmark </a:t>
            </a:r>
            <a:r>
              <a:rPr lang="zh-CN" altLang="en-US" sz="3500" dirty="0">
                <a:latin typeface="微软雅黑" panose="020B0503020204020204" pitchFamily="34" charset="-122"/>
                <a:ea typeface="微软雅黑" panose="020B0503020204020204" pitchFamily="34" charset="-122"/>
              </a:rPr>
              <a:t>压力测试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NodeJs</a:t>
            </a:r>
            <a:r>
              <a:rPr lang="en-US" altLang="zh-CN" sz="3500" dirty="0">
                <a:latin typeface="微软雅黑" panose="020B0503020204020204" pitchFamily="34" charset="-122"/>
                <a:ea typeface="微软雅黑" panose="020B0503020204020204" pitchFamily="34" charset="-122"/>
              </a:rPr>
              <a:t> APP + </a:t>
            </a:r>
            <a:r>
              <a:rPr lang="en-US" altLang="zh-CN" sz="3500" dirty="0" err="1">
                <a:latin typeface="微软雅黑" panose="020B0503020204020204" pitchFamily="34" charset="-122"/>
                <a:ea typeface="微软雅黑" panose="020B0503020204020204" pitchFamily="34" charset="-122"/>
              </a:rPr>
              <a:t>Supabase</a:t>
            </a:r>
            <a:r>
              <a:rPr lang="en-US" altLang="zh-CN" sz="3500" dirty="0">
                <a:latin typeface="微软雅黑" panose="020B0503020204020204" pitchFamily="34" charset="-122"/>
                <a:ea typeface="微软雅黑" panose="020B0503020204020204" pitchFamily="34" charset="-122"/>
              </a:rPr>
              <a:t> + </a:t>
            </a:r>
            <a:r>
              <a:rPr lang="en-US" altLang="zh-CN" sz="3500" dirty="0" err="1">
                <a:latin typeface="微软雅黑" panose="020B0503020204020204" pitchFamily="34" charset="-122"/>
                <a:ea typeface="微软雅黑" panose="020B0503020204020204" pitchFamily="34" charset="-122"/>
              </a:rPr>
              <a:t>PgVector</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样例运行</a:t>
            </a:r>
            <a:endParaRPr lang="en-US" altLang="zh-CN" sz="3500" dirty="0">
              <a:latin typeface="微软雅黑" panose="020B0503020204020204" pitchFamily="34" charset="-122"/>
              <a:ea typeface="微软雅黑" panose="020B0503020204020204" pitchFamily="34" charset="-122"/>
            </a:endParaRPr>
          </a:p>
          <a:p>
            <a:pPr lvl="1"/>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/gpt3.5-turbo-pgvector: </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ChatGTP</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(gpt3.5-turbo) starter app (github.com)</a:t>
            </a:r>
            <a:endParaRPr lang="en-US" sz="2800" dirty="0">
              <a:solidFill>
                <a:srgbClr val="0070C0"/>
              </a:solidFill>
              <a:latin typeface="微软雅黑" panose="020B0503020204020204" pitchFamily="34" charset="-122"/>
              <a:ea typeface="微软雅黑" panose="020B0503020204020204" pitchFamily="34" charset="-122"/>
            </a:endParaRPr>
          </a:p>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VectorDataBases.Performance/manual.md at master · </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endParaRPr lang="en-US" sz="2800" dirty="0">
              <a:solidFill>
                <a:srgbClr val="0070C0"/>
              </a:solidFill>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VectorDataBases.Performance/readme.md at master · </a:t>
            </a:r>
            <a:r>
              <a:rPr lang="en-US" sz="28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(github.com)</a:t>
            </a:r>
            <a:endParaRPr lang="en-US" altLang="zh-CN" sz="2800" dirty="0">
              <a:solidFill>
                <a:srgbClr val="0070C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探讨分布式数据库分库分表挑战</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a:xfrm>
            <a:off x="677334" y="1515291"/>
            <a:ext cx="8596668" cy="5024846"/>
          </a:xfrm>
        </p:spPr>
        <p:txBody>
          <a:bodyPr>
            <a:normAutofit fontScale="92500" lnSpcReduction="10000"/>
          </a:bodyPr>
          <a:lstStyle/>
          <a:p>
            <a:r>
              <a:rPr lang="zh-CN" altLang="en-US" dirty="0">
                <a:latin typeface="微软雅黑" panose="020B0503020204020204" pitchFamily="34" charset="-122"/>
                <a:ea typeface="微软雅黑" panose="020B0503020204020204" pitchFamily="34" charset="-122"/>
              </a:rPr>
              <a:t>分</a:t>
            </a:r>
            <a:r>
              <a:rPr lang="zh-CN" altLang="en-US">
                <a:latin typeface="微软雅黑" panose="020B0503020204020204" pitchFamily="34" charset="-122"/>
                <a:ea typeface="微软雅黑" panose="020B0503020204020204" pitchFamily="34" charset="-122"/>
              </a:rPr>
              <a:t>区键（字段）选</a:t>
            </a:r>
            <a:r>
              <a:rPr lang="zh-CN" altLang="en-US" dirty="0">
                <a:latin typeface="微软雅黑" panose="020B0503020204020204" pitchFamily="34" charset="-122"/>
                <a:ea typeface="微软雅黑" panose="020B0503020204020204" pitchFamily="34" charset="-122"/>
              </a:rPr>
              <a:t>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本应该用于使查询免于跨分区</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难点</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任意字段条件排序查询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全局视角排序分页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分区内一次排序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全局二次排序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各种方法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全局查询法：需要更多的在数据全局中间件二次分页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禁止跳页查询法：牺牲功能禁止跳页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允许数据精度损失查询法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二次查询法</a:t>
            </a:r>
            <a:endParaRPr lang="en-US" altLang="zh-CN" dirty="0">
              <a:latin typeface="微软雅黑" panose="020B0503020204020204" pitchFamily="34" charset="-122"/>
              <a:ea typeface="微软雅黑" panose="020B0503020204020204" pitchFamily="34" charset="-122"/>
            </a:endParaRPr>
          </a:p>
          <a:p>
            <a:r>
              <a:rPr lang="zh-CN" altLang="en-US" b="1" i="0" dirty="0">
                <a:solidFill>
                  <a:srgbClr val="595959"/>
                </a:solidFill>
                <a:effectLst/>
                <a:latin typeface="微软雅黑" panose="020B0503020204020204" pitchFamily="34" charset="-122"/>
                <a:ea typeface="微软雅黑" panose="020B0503020204020204" pitchFamily="34" charset="-122"/>
              </a:rPr>
              <a:t>部分人“偏见”</a:t>
            </a:r>
            <a:r>
              <a:rPr lang="zh-CN" altLang="en-US" b="1" dirty="0">
                <a:solidFill>
                  <a:srgbClr val="595959"/>
                </a:solidFill>
                <a:latin typeface="微软雅黑" panose="020B0503020204020204" pitchFamily="34" charset="-122"/>
                <a:ea typeface="微软雅黑" panose="020B0503020204020204" pitchFamily="34" charset="-122"/>
                <a:sym typeface="Wingdings" panose="05000000000000000000" pitchFamily="2" charset="2"/>
              </a:rPr>
              <a:t>（我就是部分人）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lvl="1"/>
            <a:r>
              <a:rPr lang="zh-CN" altLang="en-US" b="1" i="0" dirty="0">
                <a:solidFill>
                  <a:srgbClr val="595959"/>
                </a:solidFill>
                <a:effectLst/>
                <a:latin typeface="微软雅黑" panose="020B0503020204020204" pitchFamily="34" charset="-122"/>
                <a:ea typeface="微软雅黑" panose="020B0503020204020204" pitchFamily="34" charset="-122"/>
              </a:rPr>
              <a:t>分布式数据库的核心 </a:t>
            </a:r>
            <a:r>
              <a:rPr lang="en-US" altLang="zh-CN" b="1" i="0" dirty="0">
                <a:solidFill>
                  <a:srgbClr val="FF0000"/>
                </a:solidFill>
                <a:effectLst/>
                <a:latin typeface="微软雅黑" panose="020B0503020204020204" pitchFamily="34" charset="-122"/>
                <a:ea typeface="微软雅黑" panose="020B0503020204020204" pitchFamily="34" charset="-122"/>
              </a:rPr>
              <a:t>Trade Off </a:t>
            </a:r>
            <a:r>
              <a:rPr lang="zh-CN" altLang="en-US" b="1" i="0" dirty="0">
                <a:solidFill>
                  <a:srgbClr val="595959"/>
                </a:solidFill>
                <a:effectLst/>
                <a:latin typeface="微软雅黑" panose="020B0503020204020204" pitchFamily="34" charset="-122"/>
                <a:ea typeface="微软雅黑" panose="020B0503020204020204" pitchFamily="34" charset="-122"/>
              </a:rPr>
              <a:t>可以概括为：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marL="457200" lvl="1" indent="0">
              <a:buNone/>
            </a:pPr>
            <a:r>
              <a:rPr lang="zh-CN" altLang="en-US" b="1" i="0" dirty="0">
                <a:solidFill>
                  <a:srgbClr val="595959"/>
                </a:solidFill>
                <a:effectLst/>
                <a:latin typeface="微软雅黑" panose="020B0503020204020204" pitchFamily="34" charset="-122"/>
                <a:ea typeface="微软雅黑" panose="020B0503020204020204" pitchFamily="34" charset="-122"/>
              </a:rPr>
              <a:t>“以质换量”：牺牲功能、局部性能、复杂度、可靠性，换取更大的数据容量与请求吞吐量。</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30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F84A3A-A65A-ACD7-5D99-A71702D2157A}"/>
              </a:ext>
            </a:extLst>
          </p:cNvPr>
          <p:cNvSpPr>
            <a:spLocks noGrp="1"/>
          </p:cNvSpPr>
          <p:nvPr>
            <p:ph idx="1"/>
          </p:nvPr>
        </p:nvSpPr>
        <p:spPr>
          <a:xfrm>
            <a:off x="747003" y="2325189"/>
            <a:ext cx="8596668" cy="1889761"/>
          </a:xfrm>
        </p:spPr>
        <p:txBody>
          <a:bodyPr>
            <a:normAutofit/>
          </a:bodyPr>
          <a:lstStyle/>
          <a:p>
            <a:pPr marL="0" indent="0" algn="ctr">
              <a:buNone/>
            </a:pPr>
            <a:r>
              <a:rPr lang="zh-CN" altLang="en-US" sz="11500" dirty="0"/>
              <a:t>谢谢</a:t>
            </a:r>
            <a:endParaRPr lang="en-US" sz="11500" dirty="0"/>
          </a:p>
        </p:txBody>
      </p:sp>
    </p:spTree>
    <p:extLst>
      <p:ext uri="{BB962C8B-B14F-4D97-AF65-F5344CB8AC3E}">
        <p14:creationId xmlns:p14="http://schemas.microsoft.com/office/powerpoint/2010/main" val="1979420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768531" y="0"/>
            <a:ext cx="10515600" cy="783771"/>
          </a:xfrm>
        </p:spPr>
        <p:txBody>
          <a:bodyPr>
            <a:normAutofit/>
          </a:bodyPr>
          <a:lstStyle/>
          <a:p>
            <a:r>
              <a:rPr lang="zh-CN" altLang="en-US" sz="3600" b="1" dirty="0">
                <a:latin typeface="微软雅黑" panose="020B0503020204020204" pitchFamily="34" charset="-122"/>
                <a:ea typeface="微软雅黑" panose="020B0503020204020204" pitchFamily="34" charset="-122"/>
              </a:rPr>
              <a:t>向量</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数据库</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索引</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（个人认为属于科学不是科技，略懂，理解不够严谨专业）</a:t>
            </a:r>
            <a:endParaRPr lang="en-US" sz="16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191589" y="609600"/>
            <a:ext cx="11739154" cy="6248400"/>
          </a:xfrm>
        </p:spPr>
        <p:txBody>
          <a:bodyPr>
            <a:normAutofit fontScale="32500" lnSpcReduction="20000"/>
          </a:bodyPr>
          <a:lstStyle/>
          <a:p>
            <a:r>
              <a:rPr lang="zh-CN" altLang="en-US" sz="37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p>
          <a:p>
            <a:r>
              <a:rPr lang="zh-CN" altLang="en-US" sz="2800" b="1" dirty="0">
                <a:latin typeface="微软雅黑" panose="020B0503020204020204" pitchFamily="34" charset="-122"/>
                <a:ea typeface="微软雅黑" panose="020B0503020204020204" pitchFamily="34" charset="-122"/>
              </a:rPr>
              <a:t>基于平面、线性索引</a:t>
            </a:r>
            <a:r>
              <a:rPr lang="zh-CN" altLang="en-US" sz="2800" b="1" dirty="0">
                <a:solidFill>
                  <a:srgbClr val="FF0000"/>
                </a:solidFill>
                <a:highlight>
                  <a:srgbClr val="FFFF00"/>
                </a:highlight>
                <a:latin typeface="微软雅黑" panose="020B0503020204020204" pitchFamily="34" charset="-122"/>
                <a:ea typeface="微软雅黑" panose="020B0503020204020204" pitchFamily="34" charset="-122"/>
              </a:rPr>
              <a:t>（不是索引）</a:t>
            </a:r>
            <a:r>
              <a:rPr lang="en-US" altLang="zh-CN" sz="2800" b="1" dirty="0">
                <a:latin typeface="微软雅黑" panose="020B0503020204020204" pitchFamily="34" charset="-122"/>
                <a:ea typeface="微软雅黑" panose="020B0503020204020204" pitchFamily="34" charset="-122"/>
              </a:rPr>
              <a:t>/Flat</a:t>
            </a:r>
            <a:r>
              <a:rPr lang="zh-CN" altLang="en-US" sz="2800" b="1" dirty="0">
                <a:latin typeface="微软雅黑" panose="020B0503020204020204" pitchFamily="34" charset="-122"/>
                <a:ea typeface="微软雅黑" panose="020B0503020204020204" pitchFamily="34" charset="-122"/>
              </a:rPr>
              <a:t>文件</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暴力计算</a:t>
            </a:r>
            <a:endParaRPr lang="en-US" altLang="zh-CN" sz="2800" b="1" dirty="0">
              <a:latin typeface="微软雅黑" panose="020B0503020204020204" pitchFamily="34" charset="-122"/>
              <a:ea typeface="微软雅黑" panose="020B0503020204020204" pitchFamily="34" charset="-122"/>
            </a:endParaRPr>
          </a:p>
          <a:p>
            <a:pPr lvl="1"/>
            <a:r>
              <a:rPr lang="zh-CN" altLang="en-US" sz="25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2500" b="1" dirty="0">
                <a:highlight>
                  <a:srgbClr val="FFFF00"/>
                </a:highlight>
                <a:latin typeface="微软雅黑" panose="020B0503020204020204" pitchFamily="34" charset="-122"/>
                <a:ea typeface="微软雅黑" panose="020B0503020204020204" pitchFamily="34" charset="-122"/>
              </a:rPr>
              <a:t>检索向量与数据库中的每个预存向量</a:t>
            </a:r>
            <a:r>
              <a:rPr lang="zh-CN" altLang="en-US" sz="2500" b="1" dirty="0">
                <a:latin typeface="微软雅黑" panose="020B0503020204020204" pitchFamily="34" charset="-122"/>
                <a:ea typeface="微软雅黑" panose="020B0503020204020204" pitchFamily="34" charset="-122"/>
              </a:rPr>
              <a:t>进行比较来索引向量的方法</a:t>
            </a:r>
            <a:endParaRPr lang="en-US" altLang="zh-CN" sz="2500" b="1" dirty="0">
              <a:latin typeface="微软雅黑" panose="020B0503020204020204" pitchFamily="34" charset="-122"/>
              <a:ea typeface="微软雅黑" panose="020B0503020204020204" pitchFamily="34" charset="-122"/>
            </a:endParaRPr>
          </a:p>
          <a:p>
            <a:pPr>
              <a:lnSpc>
                <a:spcPct val="100000"/>
              </a:lnSpc>
            </a:pPr>
            <a:r>
              <a:rPr lang="zh-CN" altLang="en-US" sz="2800" b="1" dirty="0">
                <a:latin typeface="微软雅黑" panose="020B0503020204020204" pitchFamily="34" charset="-122"/>
                <a:ea typeface="微软雅黑" panose="020B0503020204020204" pitchFamily="34" charset="-122"/>
              </a:rPr>
              <a:t>基于</a:t>
            </a:r>
            <a:r>
              <a:rPr lang="en-US" altLang="zh-CN" sz="2800" b="1" dirty="0">
                <a:latin typeface="微软雅黑" panose="020B0503020204020204" pitchFamily="34" charset="-122"/>
                <a:ea typeface="微软雅黑" panose="020B0503020204020204" pitchFamily="34" charset="-122"/>
              </a:rPr>
              <a:t>IVF_FLAT</a:t>
            </a:r>
            <a:r>
              <a:rPr lang="zh-CN" altLang="en-US" sz="2800" b="1" dirty="0">
                <a:latin typeface="微软雅黑" panose="020B0503020204020204" pitchFamily="34" charset="-122"/>
                <a:ea typeface="微软雅黑" panose="020B0503020204020204" pitchFamily="34" charset="-122"/>
              </a:rPr>
              <a:t>（</a:t>
            </a:r>
            <a:r>
              <a:rPr lang="zh-CN" altLang="en-US" sz="2800" b="1" dirty="0">
                <a:highlight>
                  <a:srgbClr val="FFFF00"/>
                </a:highlight>
                <a:latin typeface="微软雅黑" panose="020B0503020204020204" pitchFamily="34" charset="-122"/>
                <a:ea typeface="微软雅黑" panose="020B0503020204020204" pitchFamily="34" charset="-122"/>
              </a:rPr>
              <a:t>倒排不是从大到小的意思</a:t>
            </a:r>
            <a:r>
              <a:rPr lang="zh-CN" altLang="en-US" sz="2800" b="1" dirty="0">
                <a:latin typeface="微软雅黑" panose="020B0503020204020204" pitchFamily="34" charset="-122"/>
                <a:ea typeface="微软雅黑" panose="020B0503020204020204" pitchFamily="34" charset="-122"/>
              </a:rPr>
              <a:t>）</a:t>
            </a:r>
          </a:p>
          <a:p>
            <a:pPr lvl="1">
              <a:lnSpc>
                <a:spcPct val="110000"/>
              </a:lnSpc>
            </a:pPr>
            <a:r>
              <a:rPr lang="zh-CN" altLang="en-US" sz="2500" b="1" dirty="0">
                <a:latin typeface="微软雅黑" panose="020B0503020204020204" pitchFamily="34" charset="-122"/>
                <a:ea typeface="微软雅黑" panose="020B0503020204020204" pitchFamily="34" charset="-122"/>
              </a:rPr>
              <a:t>通过</a:t>
            </a:r>
            <a:r>
              <a:rPr lang="zh-CN" altLang="en-US" sz="2500" b="1" dirty="0">
                <a:highlight>
                  <a:srgbClr val="FFFF00"/>
                </a:highlight>
                <a:latin typeface="微软雅黑" panose="020B0503020204020204" pitchFamily="34" charset="-122"/>
                <a:ea typeface="微软雅黑" panose="020B0503020204020204" pitchFamily="34" charset="-122"/>
              </a:rPr>
              <a:t>聚类（</a:t>
            </a:r>
            <a:r>
              <a:rPr lang="en-US" altLang="zh-CN" sz="2500" b="1" dirty="0">
                <a:highlight>
                  <a:srgbClr val="FFFF00"/>
                </a:highlight>
                <a:latin typeface="微软雅黑" panose="020B0503020204020204" pitchFamily="34" charset="-122"/>
                <a:ea typeface="微软雅黑" panose="020B0503020204020204" pitchFamily="34" charset="-122"/>
              </a:rPr>
              <a:t>k-means clustering</a:t>
            </a:r>
            <a:r>
              <a:rPr lang="zh-CN" altLang="en-US" sz="2500" b="1" dirty="0">
                <a:highlight>
                  <a:srgbClr val="FFFF00"/>
                </a:highlight>
                <a:latin typeface="微软雅黑" panose="020B0503020204020204" pitchFamily="34" charset="-122"/>
                <a:ea typeface="微软雅黑" panose="020B0503020204020204" pitchFamily="34" charset="-122"/>
              </a:rPr>
              <a:t>）</a:t>
            </a:r>
            <a:r>
              <a:rPr lang="zh-CN" altLang="en-US" sz="2500" b="1" dirty="0">
                <a:latin typeface="微软雅黑" panose="020B0503020204020204" pitchFamily="34" charset="-122"/>
                <a:ea typeface="微软雅黑" panose="020B0503020204020204" pitchFamily="34" charset="-122"/>
              </a:rPr>
              <a:t>找到质心划分空间，每个向量，归入到距离最近的质心所在空间存储</a:t>
            </a:r>
            <a:endParaRPr lang="en-US" altLang="zh-CN" sz="2500" b="1" dirty="0">
              <a:latin typeface="微软雅黑" panose="020B0503020204020204" pitchFamily="34" charset="-122"/>
              <a:ea typeface="微软雅黑" panose="020B0503020204020204" pitchFamily="34" charset="-122"/>
            </a:endParaRPr>
          </a:p>
          <a:p>
            <a:pPr lvl="1">
              <a:lnSpc>
                <a:spcPct val="110000"/>
              </a:lnSpc>
            </a:pPr>
            <a:r>
              <a:rPr lang="zh-CN" altLang="en-US" sz="2500" b="1" dirty="0">
                <a:latin typeface="微软雅黑" panose="020B0503020204020204" pitchFamily="34" charset="-122"/>
                <a:ea typeface="微软雅黑" panose="020B0503020204020204" pitchFamily="34" charset="-122"/>
              </a:rPr>
              <a:t>索引键就是</a:t>
            </a:r>
            <a:r>
              <a:rPr lang="zh-CN" altLang="en-US" sz="2500" b="1" dirty="0">
                <a:highlight>
                  <a:srgbClr val="FFFF00"/>
                </a:highlight>
                <a:latin typeface="微软雅黑" panose="020B0503020204020204" pitchFamily="34" charset="-122"/>
                <a:ea typeface="微软雅黑" panose="020B0503020204020204" pitchFamily="34" charset="-122"/>
              </a:rPr>
              <a:t>预存向量与质心的距离（</a:t>
            </a:r>
            <a:r>
              <a:rPr lang="en-US" altLang="zh-CN" sz="2500" b="1" dirty="0">
                <a:highlight>
                  <a:srgbClr val="FFFF00"/>
                </a:highlight>
                <a:latin typeface="微软雅黑" panose="020B0503020204020204" pitchFamily="34" charset="-122"/>
                <a:ea typeface="微软雅黑" panose="020B0503020204020204" pitchFamily="34" charset="-122"/>
              </a:rPr>
              <a:t>L2</a:t>
            </a:r>
            <a:r>
              <a:rPr lang="zh-CN" altLang="en-US" sz="2500" b="1" dirty="0">
                <a:highlight>
                  <a:srgbClr val="FFFF00"/>
                </a:highlight>
                <a:latin typeface="微软雅黑" panose="020B0503020204020204" pitchFamily="34" charset="-122"/>
                <a:ea typeface="微软雅黑" panose="020B0503020204020204" pitchFamily="34" charset="-122"/>
              </a:rPr>
              <a:t>无边界，</a:t>
            </a:r>
            <a:r>
              <a:rPr lang="en-US" altLang="zh-CN" sz="2500" b="1" dirty="0">
                <a:highlight>
                  <a:srgbClr val="FFFF00"/>
                </a:highlight>
                <a:latin typeface="微软雅黑" panose="020B0503020204020204" pitchFamily="34" charset="-122"/>
                <a:ea typeface="微软雅黑" panose="020B0503020204020204" pitchFamily="34" charset="-122"/>
              </a:rPr>
              <a:t>Cosine</a:t>
            </a:r>
            <a:r>
              <a:rPr lang="zh-CN" altLang="en-US" sz="2500" b="1" dirty="0">
                <a:highlight>
                  <a:srgbClr val="FFFF00"/>
                </a:highlight>
                <a:latin typeface="微软雅黑" panose="020B0503020204020204" pitchFamily="34" charset="-122"/>
                <a:ea typeface="微软雅黑" panose="020B0503020204020204" pitchFamily="34" charset="-122"/>
              </a:rPr>
              <a:t>）</a:t>
            </a:r>
            <a:r>
              <a:rPr lang="zh-CN" altLang="en-US" sz="25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2500" b="1" dirty="0">
              <a:latin typeface="微软雅黑" panose="020B0503020204020204" pitchFamily="34" charset="-122"/>
              <a:ea typeface="微软雅黑" panose="020B0503020204020204" pitchFamily="34" charset="-122"/>
            </a:endParaRPr>
          </a:p>
          <a:p>
            <a:r>
              <a:rPr lang="zh-CN" altLang="en-US" sz="2800" b="1" dirty="0">
                <a:latin typeface="微软雅黑" panose="020B0503020204020204" pitchFamily="34" charset="-122"/>
                <a:ea typeface="微软雅黑" panose="020B0503020204020204" pitchFamily="34" charset="-122"/>
              </a:rPr>
              <a:t>基于树</a:t>
            </a:r>
            <a:endParaRPr lang="en-US" altLang="zh-CN" sz="2800" b="1" dirty="0">
              <a:latin typeface="微软雅黑" panose="020B0503020204020204" pitchFamily="34" charset="-122"/>
              <a:ea typeface="微软雅黑" panose="020B0503020204020204" pitchFamily="34" charset="-122"/>
            </a:endParaRPr>
          </a:p>
          <a:p>
            <a:pPr lvl="1"/>
            <a:r>
              <a:rPr lang="zh-CN" altLang="en-US" sz="2500" b="1" dirty="0">
                <a:latin typeface="微软雅黑" panose="020B0503020204020204" pitchFamily="34" charset="-122"/>
                <a:ea typeface="微软雅黑" panose="020B0503020204020204" pitchFamily="34" charset="-122"/>
              </a:rPr>
              <a:t>索引键的选择：类比传统的二叉树，建树索引的时候是决定往左还是往右扩展，不同的向量树索引在于按照什么标准去决策，</a:t>
            </a:r>
            <a:endParaRPr lang="en-US" altLang="zh-CN" sz="2500" b="1" dirty="0">
              <a:latin typeface="微软雅黑" panose="020B0503020204020204" pitchFamily="34" charset="-122"/>
              <a:ea typeface="微软雅黑" panose="020B0503020204020204" pitchFamily="34" charset="-122"/>
            </a:endParaRPr>
          </a:p>
          <a:p>
            <a:pPr lvl="2"/>
            <a:r>
              <a:rPr lang="zh-CN" altLang="en-US" sz="2500" b="1" strike="sngStrike" dirty="0">
                <a:highlight>
                  <a:srgbClr val="FFFF00"/>
                </a:highlight>
                <a:latin typeface="微软雅黑" panose="020B0503020204020204" pitchFamily="34" charset="-122"/>
                <a:ea typeface="微软雅黑" panose="020B0503020204020204" pitchFamily="34" charset="-122"/>
              </a:rPr>
              <a:t>例如：</a:t>
            </a:r>
            <a:r>
              <a:rPr lang="zh-CN" altLang="en-US" sz="2500" b="1" strike="sngStrike" dirty="0">
                <a:latin typeface="微软雅黑" panose="020B0503020204020204" pitchFamily="34" charset="-122"/>
                <a:ea typeface="微软雅黑" panose="020B0503020204020204" pitchFamily="34" charset="-122"/>
              </a:rPr>
              <a:t>选取</a:t>
            </a:r>
            <a:r>
              <a:rPr lang="zh-CN" altLang="en-US" sz="2500" b="1" strike="sngStrike" dirty="0">
                <a:highlight>
                  <a:srgbClr val="FFFF00"/>
                </a:highlight>
                <a:latin typeface="微软雅黑" panose="020B0503020204020204" pitchFamily="34" charset="-122"/>
                <a:ea typeface="微软雅黑" panose="020B0503020204020204" pitchFamily="34" charset="-122"/>
              </a:rPr>
              <a:t>向量中某个方差</a:t>
            </a:r>
            <a:r>
              <a:rPr lang="zh-CN" altLang="en-US" sz="2500" b="1" strike="sngStrike" dirty="0">
                <a:latin typeface="微软雅黑" panose="020B0503020204020204" pitchFamily="34" charset="-122"/>
                <a:ea typeface="微软雅黑" panose="020B0503020204020204" pitchFamily="34" charset="-122"/>
              </a:rPr>
              <a:t>最大的维度取中值作为判定标准，也就是以超平面去划分空间，创建索引</a:t>
            </a:r>
            <a:endParaRPr lang="en-US" altLang="zh-CN" sz="2500" b="1" strike="sngStrike" dirty="0">
              <a:latin typeface="微软雅黑" panose="020B0503020204020204" pitchFamily="34" charset="-122"/>
              <a:ea typeface="微软雅黑" panose="020B0503020204020204" pitchFamily="34" charset="-122"/>
            </a:endParaRPr>
          </a:p>
          <a:p>
            <a:pPr lvl="2"/>
            <a:r>
              <a:rPr lang="zh-CN" altLang="en-US" sz="2500" b="1" dirty="0">
                <a:highlight>
                  <a:srgbClr val="FFFF00"/>
                </a:highlight>
                <a:latin typeface="微软雅黑" panose="020B0503020204020204" pitchFamily="34" charset="-122"/>
                <a:ea typeface="微软雅黑" panose="020B0503020204020204" pitchFamily="34" charset="-122"/>
              </a:rPr>
              <a:t>例如：</a:t>
            </a:r>
            <a:r>
              <a:rPr lang="zh-CN" altLang="en-US" sz="2500" b="1" dirty="0">
                <a:latin typeface="微软雅黑" panose="020B0503020204020204" pitchFamily="34" charset="-122"/>
                <a:ea typeface="微软雅黑" panose="020B0503020204020204" pitchFamily="34" charset="-122"/>
              </a:rPr>
              <a:t>先选取一个</a:t>
            </a:r>
            <a:r>
              <a:rPr lang="zh-CN" altLang="en-US" sz="2500" b="1" dirty="0">
                <a:highlight>
                  <a:srgbClr val="FFFF00"/>
                </a:highlight>
                <a:latin typeface="微软雅黑" panose="020B0503020204020204" pitchFamily="34" charset="-122"/>
                <a:ea typeface="微软雅黑" panose="020B0503020204020204" pitchFamily="34" charset="-122"/>
              </a:rPr>
              <a:t>制高点</a:t>
            </a:r>
            <a:r>
              <a:rPr lang="zh-CN" altLang="en-US" sz="2500" b="1" dirty="0">
                <a:latin typeface="微软雅黑" panose="020B0503020204020204" pitchFamily="34" charset="-122"/>
                <a:ea typeface="微软雅黑" panose="020B0503020204020204" pitchFamily="34" charset="-122"/>
              </a:rPr>
              <a:t>，然后计算每个</a:t>
            </a:r>
            <a:r>
              <a:rPr lang="zh-CN" altLang="en-US" sz="2500" b="1" dirty="0">
                <a:highlight>
                  <a:srgbClr val="FFFF00"/>
                </a:highlight>
                <a:latin typeface="微软雅黑" panose="020B0503020204020204" pitchFamily="34" charset="-122"/>
                <a:ea typeface="微软雅黑" panose="020B0503020204020204" pitchFamily="34" charset="-122"/>
              </a:rPr>
              <a:t>点和制高点的距离，取距离中值作为判定标准划分空间、创建索引</a:t>
            </a:r>
            <a:endParaRPr lang="en-US" altLang="zh-CN" sz="2500" b="1" dirty="0">
              <a:highlight>
                <a:srgbClr val="FFFF00"/>
              </a:highlight>
              <a:latin typeface="微软雅黑" panose="020B0503020204020204" pitchFamily="34" charset="-122"/>
              <a:ea typeface="微软雅黑" panose="020B0503020204020204" pitchFamily="34" charset="-122"/>
            </a:endParaRPr>
          </a:p>
          <a:p>
            <a:pPr lvl="1"/>
            <a:r>
              <a:rPr lang="zh-CN" altLang="en-US" sz="25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2500" b="1" dirty="0">
              <a:latin typeface="微软雅黑" panose="020B0503020204020204" pitchFamily="34" charset="-122"/>
              <a:ea typeface="微软雅黑" panose="020B0503020204020204" pitchFamily="34" charset="-122"/>
            </a:endParaRPr>
          </a:p>
          <a:p>
            <a:r>
              <a:rPr lang="zh-CN" altLang="en-US" sz="2800" b="1" dirty="0">
                <a:latin typeface="微软雅黑" panose="020B0503020204020204" pitchFamily="34" charset="-122"/>
                <a:ea typeface="微软雅黑" panose="020B0503020204020204" pitchFamily="34" charset="-122"/>
              </a:rPr>
              <a:t>基于局部敏感哈希</a:t>
            </a:r>
            <a:r>
              <a:rPr lang="en-US" altLang="zh-CN" sz="2800" b="1" dirty="0">
                <a:latin typeface="微软雅黑" panose="020B0503020204020204" pitchFamily="34" charset="-122"/>
                <a:ea typeface="微软雅黑" panose="020B0503020204020204" pitchFamily="34" charset="-122"/>
              </a:rPr>
              <a:t>(Locality Sensitive Hashing</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LSH)</a:t>
            </a:r>
            <a:endParaRPr lang="zh-CN" altLang="en-US" sz="2800" b="1" dirty="0">
              <a:latin typeface="微软雅黑" panose="020B0503020204020204" pitchFamily="34" charset="-122"/>
              <a:ea typeface="微软雅黑" panose="020B0503020204020204" pitchFamily="34" charset="-122"/>
            </a:endParaRPr>
          </a:p>
          <a:p>
            <a:pPr lvl="1">
              <a:lnSpc>
                <a:spcPct val="100000"/>
              </a:lnSpc>
            </a:pPr>
            <a:r>
              <a:rPr lang="zh-CN" altLang="en-US" sz="2500" b="1" dirty="0">
                <a:latin typeface="微软雅黑" panose="020B0503020204020204" pitchFamily="34" charset="-122"/>
                <a:ea typeface="微软雅黑" panose="020B0503020204020204" pitchFamily="34" charset="-122"/>
              </a:rPr>
              <a:t>索引键的哈希值，区别于传统哈希尽量不产生碰撞，局部敏感哈希</a:t>
            </a:r>
            <a:r>
              <a:rPr lang="zh-CN" altLang="en-US" sz="2500" b="1" dirty="0">
                <a:highlight>
                  <a:srgbClr val="FFFF00"/>
                </a:highlight>
                <a:latin typeface="微软雅黑" panose="020B0503020204020204" pitchFamily="34" charset="-122"/>
                <a:ea typeface="微软雅黑" panose="020B0503020204020204" pitchFamily="34" charset="-122"/>
              </a:rPr>
              <a:t>依赖碰撞</a:t>
            </a:r>
            <a:r>
              <a:rPr lang="zh-CN" altLang="en-US" sz="2500" b="1" dirty="0">
                <a:latin typeface="微软雅黑" panose="020B0503020204020204" pitchFamily="34" charset="-122"/>
                <a:ea typeface="微软雅黑" panose="020B0503020204020204" pitchFamily="34" charset="-122"/>
              </a:rPr>
              <a:t>来查找近邻，类似：一致性哈希、空间</a:t>
            </a:r>
            <a:r>
              <a:rPr lang="en-US" altLang="zh-CN" sz="2500" b="1" dirty="0">
                <a:latin typeface="微软雅黑" panose="020B0503020204020204" pitchFamily="34" charset="-122"/>
                <a:ea typeface="微软雅黑" panose="020B0503020204020204" pitchFamily="34" charset="-122"/>
              </a:rPr>
              <a:t>GEO</a:t>
            </a:r>
            <a:r>
              <a:rPr lang="zh-CN" altLang="en-US" sz="2500" b="1" dirty="0">
                <a:latin typeface="微软雅黑" panose="020B0503020204020204" pitchFamily="34" charset="-122"/>
                <a:ea typeface="微软雅黑" panose="020B0503020204020204" pitchFamily="34" charset="-122"/>
              </a:rPr>
              <a:t>哈希、</a:t>
            </a:r>
            <a:r>
              <a:rPr lang="en-US" altLang="zh-CN" sz="2500" b="1" dirty="0" err="1">
                <a:latin typeface="微软雅黑" panose="020B0503020204020204" pitchFamily="34" charset="-122"/>
                <a:ea typeface="微软雅黑" panose="020B0503020204020204" pitchFamily="34" charset="-122"/>
              </a:rPr>
              <a:t>SIMHash</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24</a:t>
            </a:r>
          </a:p>
          <a:p>
            <a:pPr lvl="1">
              <a:lnSpc>
                <a:spcPct val="100000"/>
              </a:lnSpc>
            </a:pPr>
            <a:r>
              <a:rPr lang="zh-CN" altLang="en-US" sz="2500" b="1" dirty="0">
                <a:latin typeface="微软雅黑" panose="020B0503020204020204" pitchFamily="34" charset="-122"/>
                <a:ea typeface="微软雅黑" panose="020B0503020204020204" pitchFamily="34" charset="-122"/>
              </a:rPr>
              <a:t>高维空间的两点若</a:t>
            </a:r>
            <a:r>
              <a:rPr lang="zh-CN" altLang="en-US" sz="2500" b="1" dirty="0">
                <a:highlight>
                  <a:srgbClr val="FFFF00"/>
                </a:highlight>
                <a:latin typeface="微软雅黑" panose="020B0503020204020204" pitchFamily="34" charset="-122"/>
                <a:ea typeface="微软雅黑" panose="020B0503020204020204" pitchFamily="34" charset="-122"/>
              </a:rPr>
              <a:t>距离很近</a:t>
            </a:r>
            <a:r>
              <a:rPr lang="zh-CN" altLang="en-US" sz="2500" b="1" dirty="0">
                <a:solidFill>
                  <a:srgbClr val="FF0000"/>
                </a:solidFill>
                <a:highlight>
                  <a:srgbClr val="FFFF00"/>
                </a:highlight>
                <a:latin typeface="微软雅黑" panose="020B0503020204020204" pitchFamily="34" charset="-122"/>
                <a:ea typeface="微软雅黑" panose="020B0503020204020204" pitchFamily="34" charset="-122"/>
              </a:rPr>
              <a:t>（应该不是 </a:t>
            </a:r>
            <a:r>
              <a:rPr lang="en-US" altLang="zh-CN" sz="2500" b="1" dirty="0">
                <a:solidFill>
                  <a:srgbClr val="FF0000"/>
                </a:solidFill>
                <a:highlight>
                  <a:srgbClr val="FFFF00"/>
                </a:highlight>
                <a:latin typeface="微软雅黑" panose="020B0503020204020204" pitchFamily="34" charset="-122"/>
                <a:ea typeface="微软雅黑" panose="020B0503020204020204" pitchFamily="34" charset="-122"/>
              </a:rPr>
              <a:t>L2</a:t>
            </a:r>
            <a:r>
              <a:rPr lang="zh-CN" altLang="en-US" sz="25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2500" b="1" dirty="0">
                <a:latin typeface="微软雅黑" panose="020B0503020204020204" pitchFamily="34" charset="-122"/>
                <a:ea typeface="微软雅黑" panose="020B0503020204020204" pitchFamily="34" charset="-122"/>
              </a:rPr>
              <a:t>，则局部敏感哈希值有很大的概率是一样的</a:t>
            </a:r>
            <a:endParaRPr lang="en-US" altLang="zh-CN" sz="2500" b="1" dirty="0">
              <a:latin typeface="微软雅黑" panose="020B0503020204020204" pitchFamily="34" charset="-122"/>
              <a:ea typeface="微软雅黑" panose="020B0503020204020204" pitchFamily="34" charset="-122"/>
            </a:endParaRPr>
          </a:p>
          <a:p>
            <a:pPr lvl="1">
              <a:lnSpc>
                <a:spcPct val="100000"/>
              </a:lnSpc>
            </a:pPr>
            <a:r>
              <a:rPr lang="zh-CN" altLang="en-US" sz="2500" b="1" strike="sngStrike" dirty="0">
                <a:latin typeface="微软雅黑" panose="020B0503020204020204" pitchFamily="34" charset="-122"/>
                <a:ea typeface="微软雅黑" panose="020B0503020204020204" pitchFamily="34" charset="-122"/>
              </a:rPr>
              <a:t>无顺序、无大小？？</a:t>
            </a:r>
          </a:p>
          <a:p>
            <a:pPr>
              <a:lnSpc>
                <a:spcPct val="100000"/>
              </a:lnSpc>
            </a:pPr>
            <a:r>
              <a:rPr lang="zh-CN" altLang="en-US" sz="2800" b="1" dirty="0">
                <a:latin typeface="微软雅黑" panose="020B0503020204020204" pitchFamily="34" charset="-122"/>
                <a:ea typeface="微软雅黑" panose="020B0503020204020204" pitchFamily="34" charset="-122"/>
              </a:rPr>
              <a:t>基于图</a:t>
            </a:r>
            <a:endParaRPr lang="en-US" altLang="zh-CN" sz="2800" b="1" dirty="0">
              <a:latin typeface="微软雅黑" panose="020B0503020204020204" pitchFamily="34" charset="-122"/>
              <a:ea typeface="微软雅黑" panose="020B0503020204020204" pitchFamily="34" charset="-122"/>
            </a:endParaRPr>
          </a:p>
          <a:p>
            <a:pPr lvl="1">
              <a:lnSpc>
                <a:spcPct val="110000"/>
              </a:lnSpc>
            </a:pPr>
            <a:r>
              <a:rPr lang="zh-CN" altLang="en-US" sz="2500" b="1" dirty="0">
                <a:highlight>
                  <a:srgbClr val="FFFF00"/>
                </a:highlight>
                <a:latin typeface="微软雅黑" panose="020B0503020204020204" pitchFamily="34" charset="-122"/>
                <a:ea typeface="微软雅黑" panose="020B0503020204020204" pitchFamily="34" charset="-122"/>
              </a:rPr>
              <a:t>基于预存向量（顶点）的度（边、弧），与中心点的距离的索引键</a:t>
            </a:r>
            <a:endParaRPr lang="en-US" altLang="zh-CN" sz="2500" b="1" dirty="0">
              <a:highlight>
                <a:srgbClr val="FFFF00"/>
              </a:highlight>
              <a:latin typeface="微软雅黑" panose="020B0503020204020204" pitchFamily="34" charset="-122"/>
              <a:ea typeface="微软雅黑" panose="020B0503020204020204" pitchFamily="34" charset="-122"/>
            </a:endParaRPr>
          </a:p>
          <a:p>
            <a:pPr lvl="1">
              <a:lnSpc>
                <a:spcPct val="110000"/>
              </a:lnSpc>
            </a:pPr>
            <a:r>
              <a:rPr lang="en-US" sz="2500" b="1" dirty="0" err="1">
                <a:latin typeface="微软雅黑" panose="020B0503020204020204" pitchFamily="34" charset="-122"/>
                <a:ea typeface="微软雅黑" panose="020B0503020204020204" pitchFamily="34" charset="-122"/>
              </a:rPr>
              <a:t>RNSG（Refined</a:t>
            </a:r>
            <a:r>
              <a:rPr lang="en-US" sz="2500" b="1" dirty="0">
                <a:latin typeface="微软雅黑" panose="020B0503020204020204" pitchFamily="34" charset="-122"/>
                <a:ea typeface="微软雅黑" panose="020B0503020204020204" pitchFamily="34" charset="-122"/>
              </a:rPr>
              <a:t> Navigating Spreading-out Graph)</a:t>
            </a:r>
          </a:p>
          <a:p>
            <a:pPr lvl="2"/>
            <a:r>
              <a:rPr lang="zh-CN" altLang="en-US" sz="2500" b="1" dirty="0">
                <a:highlight>
                  <a:srgbClr val="FFFF00"/>
                </a:highlight>
                <a:latin typeface="微软雅黑" panose="020B0503020204020204" pitchFamily="34" charset="-122"/>
                <a:ea typeface="微软雅黑" panose="020B0503020204020204" pitchFamily="34" charset="-122"/>
              </a:rPr>
              <a:t>以图中心位置设置为导航点，然后使用特定的边缘选择策略来控制每个点的出度（小于或等于 </a:t>
            </a:r>
            <a:r>
              <a:rPr lang="en-US" altLang="zh-CN" sz="2500" b="1" dirty="0" err="1">
                <a:highlight>
                  <a:srgbClr val="FFFF00"/>
                </a:highlight>
                <a:latin typeface="微软雅黑" panose="020B0503020204020204" pitchFamily="34" charset="-122"/>
                <a:ea typeface="微软雅黑" panose="020B0503020204020204" pitchFamily="34" charset="-122"/>
              </a:rPr>
              <a:t>out_degree</a:t>
            </a:r>
            <a:r>
              <a:rPr lang="en-US" altLang="zh-CN" sz="2500" b="1" dirty="0">
                <a:highlight>
                  <a:srgbClr val="FFFF00"/>
                </a:highlight>
                <a:latin typeface="微软雅黑" panose="020B0503020204020204" pitchFamily="34" charset="-122"/>
                <a:ea typeface="微软雅黑" panose="020B0503020204020204" pitchFamily="34" charset="-122"/>
              </a:rPr>
              <a:t> </a:t>
            </a:r>
            <a:r>
              <a:rPr lang="zh-CN" altLang="en-US" sz="2500" b="1" dirty="0">
                <a:highlight>
                  <a:srgbClr val="FFFF00"/>
                </a:highlight>
                <a:latin typeface="微软雅黑" panose="020B0503020204020204" pitchFamily="34" charset="-122"/>
                <a:ea typeface="微软雅黑" panose="020B0503020204020204" pitchFamily="34" charset="-122"/>
              </a:rPr>
              <a:t>）</a:t>
            </a:r>
            <a:endParaRPr lang="en-US" altLang="zh-CN" sz="25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2500" b="1" dirty="0" err="1">
                <a:latin typeface="微软雅黑" panose="020B0503020204020204" pitchFamily="34" charset="-122"/>
                <a:ea typeface="微软雅黑" panose="020B0503020204020204" pitchFamily="34" charset="-122"/>
              </a:rPr>
              <a:t>HNSW（Hierarchical</a:t>
            </a:r>
            <a:r>
              <a:rPr lang="en-US" sz="2500" b="1" dirty="0">
                <a:latin typeface="微软雅黑" panose="020B0503020204020204" pitchFamily="34" charset="-122"/>
                <a:ea typeface="微软雅黑" panose="020B0503020204020204" pitchFamily="34" charset="-122"/>
              </a:rPr>
              <a:t> Small World Graph）</a:t>
            </a:r>
          </a:p>
          <a:p>
            <a:pPr lvl="2"/>
            <a:r>
              <a:rPr lang="zh-CN" altLang="en-US" sz="2500" b="1" dirty="0">
                <a:highlight>
                  <a:srgbClr val="FFFF00"/>
                </a:highlight>
                <a:latin typeface="微软雅黑" panose="020B0503020204020204" pitchFamily="34" charset="-122"/>
                <a:ea typeface="微软雅黑" panose="020B0503020204020204" pitchFamily="34" charset="-122"/>
              </a:rPr>
              <a:t>索引键参数</a:t>
            </a:r>
            <a:endParaRPr lang="en-US" altLang="zh-CN" sz="2500" b="1" dirty="0">
              <a:highlight>
                <a:srgbClr val="FFFF00"/>
              </a:highlight>
              <a:latin typeface="微软雅黑" panose="020B0503020204020204" pitchFamily="34" charset="-122"/>
              <a:ea typeface="微软雅黑" panose="020B0503020204020204" pitchFamily="34" charset="-122"/>
            </a:endParaRPr>
          </a:p>
          <a:p>
            <a:pPr lvl="2"/>
            <a:r>
              <a:rPr lang="zh-CN" altLang="en-US" sz="2500" b="1" dirty="0">
                <a:highlight>
                  <a:srgbClr val="FFFF00"/>
                </a:highlight>
                <a:latin typeface="微软雅黑" panose="020B0503020204020204" pitchFamily="34" charset="-122"/>
                <a:ea typeface="微软雅黑" panose="020B0503020204020204" pitchFamily="34" charset="-122"/>
              </a:rPr>
              <a:t>按照一定的规则为图像构建多层导航结构。上层稀疏，节点之间的距离更远；下层更密集，节点之间的距离更近。</a:t>
            </a:r>
            <a:endParaRPr lang="en-US" altLang="zh-CN" sz="2500" b="1" dirty="0">
              <a:highlight>
                <a:srgbClr val="FFFF00"/>
              </a:highlight>
              <a:latin typeface="微软雅黑" panose="020B0503020204020204" pitchFamily="34" charset="-122"/>
              <a:ea typeface="微软雅黑" panose="020B0503020204020204" pitchFamily="34" charset="-122"/>
            </a:endParaRPr>
          </a:p>
          <a:p>
            <a:pPr lvl="2"/>
            <a:r>
              <a:rPr lang="zh-CN" altLang="en-US" sz="2500" b="1" dirty="0">
                <a:highlight>
                  <a:srgbClr val="FFFF00"/>
                </a:highlight>
                <a:latin typeface="微软雅黑" panose="020B0503020204020204" pitchFamily="34" charset="-122"/>
                <a:ea typeface="微软雅黑" panose="020B0503020204020204" pitchFamily="34" charset="-122"/>
              </a:rPr>
              <a:t>搜索从最上层开始，在本层找到距离目标最近的节点，然后进入下一层开始下一次搜索。经过多次迭代，快速逼近目标位置</a:t>
            </a:r>
            <a:endParaRPr lang="en-US" altLang="zh-CN" sz="2500" b="1" dirty="0">
              <a:highlight>
                <a:srgbClr val="FFFF00"/>
              </a:highlight>
              <a:latin typeface="微软雅黑" panose="020B0503020204020204" pitchFamily="34" charset="-122"/>
              <a:ea typeface="微软雅黑" panose="020B0503020204020204" pitchFamily="34" charset="-122"/>
            </a:endParaRPr>
          </a:p>
          <a:p>
            <a:r>
              <a:rPr lang="zh-CN" altLang="en-US" sz="4300" b="1" dirty="0">
                <a:solidFill>
                  <a:srgbClr val="FF0000"/>
                </a:solidFill>
                <a:latin typeface="微软雅黑" panose="020B0503020204020204" pitchFamily="34" charset="-122"/>
                <a:ea typeface="微软雅黑" panose="020B0503020204020204" pitchFamily="34" charset="-122"/>
              </a:rPr>
              <a:t>通常检索基于距离的索引键都会利用</a:t>
            </a:r>
            <a:r>
              <a:rPr lang="zh-CN" altLang="en-US" sz="4300" b="1" dirty="0">
                <a:solidFill>
                  <a:srgbClr val="FF0000"/>
                </a:solidFill>
                <a:highlight>
                  <a:srgbClr val="FFFF00"/>
                </a:highlight>
                <a:latin typeface="微软雅黑" panose="020B0503020204020204" pitchFamily="34" charset="-122"/>
                <a:ea typeface="微软雅黑" panose="020B0503020204020204" pitchFamily="34" charset="-122"/>
              </a:rPr>
              <a:t>三角形不等式</a:t>
            </a:r>
            <a:r>
              <a:rPr lang="zh-CN" altLang="en-US" sz="4300" b="1" dirty="0">
                <a:solidFill>
                  <a:srgbClr val="FF0000"/>
                </a:solidFill>
                <a:latin typeface="微软雅黑" panose="020B0503020204020204" pitchFamily="34" charset="-122"/>
                <a:ea typeface="微软雅黑" panose="020B0503020204020204" pitchFamily="34" charset="-122"/>
              </a:rPr>
              <a:t>来去除不必要的数据访问</a:t>
            </a:r>
            <a:endParaRPr lang="en-US" altLang="zh-CN" sz="4300" b="1" dirty="0">
              <a:solidFill>
                <a:srgbClr val="FF0000"/>
              </a:solidFill>
              <a:latin typeface="微软雅黑" panose="020B0503020204020204" pitchFamily="34" charset="-122"/>
              <a:ea typeface="微软雅黑" panose="020B0503020204020204" pitchFamily="34" charset="-122"/>
            </a:endParaRPr>
          </a:p>
          <a:p>
            <a:pPr lvl="1"/>
            <a:r>
              <a:rPr lang="zh-CN" altLang="en-US" sz="4300" b="1" dirty="0">
                <a:solidFill>
                  <a:srgbClr val="FF0000"/>
                </a:solidFill>
                <a:latin typeface="微软雅黑" panose="020B0503020204020204" pitchFamily="34" charset="-122"/>
                <a:ea typeface="微软雅黑" panose="020B0503020204020204" pitchFamily="34" charset="-122"/>
              </a:rPr>
              <a:t>当然</a:t>
            </a:r>
            <a:r>
              <a:rPr lang="zh-CN" altLang="en-US" sz="4300" b="1" dirty="0">
                <a:solidFill>
                  <a:schemeClr val="tx1"/>
                </a:solidFill>
                <a:latin typeface="微软雅黑" panose="020B0503020204020204" pitchFamily="34" charset="-122"/>
                <a:ea typeface="微软雅黑" panose="020B0503020204020204" pitchFamily="34" charset="-122"/>
              </a:rPr>
              <a:t>制高点</a:t>
            </a:r>
            <a:r>
              <a:rPr lang="zh-CN" altLang="en-US" sz="4300" b="1" dirty="0">
                <a:solidFill>
                  <a:srgbClr val="FF0000"/>
                </a:solidFill>
                <a:latin typeface="微软雅黑" panose="020B0503020204020204" pitchFamily="34" charset="-122"/>
                <a:ea typeface="微软雅黑" panose="020B0503020204020204" pitchFamily="34" charset="-122"/>
              </a:rPr>
              <a:t>、质心（参照物）要在合适的尽量稳定的位置</a:t>
            </a:r>
          </a:p>
          <a:p>
            <a:r>
              <a:rPr lang="zh-CN" altLang="en-US" sz="4300" b="1" dirty="0">
                <a:solidFill>
                  <a:srgbClr val="FF0000"/>
                </a:solidFill>
                <a:highlight>
                  <a:srgbClr val="FFFF00"/>
                </a:highlight>
                <a:latin typeface="微软雅黑" panose="020B0503020204020204" pitchFamily="34" charset="-122"/>
                <a:ea typeface="微软雅黑" panose="020B0503020204020204" pitchFamily="34" charset="-122"/>
              </a:rPr>
              <a:t>普适问题</a:t>
            </a:r>
            <a:r>
              <a:rPr lang="en-US" altLang="zh-CN" sz="43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43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随着新随机向量数据的插入，质心会不会发生偏移、空间会不会重新划分？索引数据变动？</a:t>
            </a:r>
            <a:endParaRPr lang="zh-CN" altLang="en-US" sz="2500" dirty="0">
              <a:highlight>
                <a:srgbClr val="FFFF00"/>
              </a:highlight>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37AFE8FD-25AE-D82A-D89B-3DCA19C6E1EB}"/>
              </a:ext>
            </a:extLst>
          </p:cNvPr>
          <p:cNvPicPr>
            <a:picLocks noChangeAspect="1"/>
          </p:cNvPicPr>
          <p:nvPr/>
        </p:nvPicPr>
        <p:blipFill>
          <a:blip r:embed="rId2"/>
          <a:stretch>
            <a:fillRect/>
          </a:stretch>
        </p:blipFill>
        <p:spPr>
          <a:xfrm>
            <a:off x="7596855" y="783771"/>
            <a:ext cx="4657194" cy="5762922"/>
          </a:xfrm>
          <a:prstGeom prst="rect">
            <a:avLst/>
          </a:prstGeom>
        </p:spPr>
      </p:pic>
    </p:spTree>
    <p:extLst>
      <p:ext uri="{BB962C8B-B14F-4D97-AF65-F5344CB8AC3E}">
        <p14:creationId xmlns:p14="http://schemas.microsoft.com/office/powerpoint/2010/main" val="3592231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nsw graph">
            <a:extLst>
              <a:ext uri="{FF2B5EF4-FFF2-40B4-BE49-F238E27FC236}">
                <a16:creationId xmlns:a16="http://schemas.microsoft.com/office/drawing/2014/main" id="{29D38AD0-4C0F-7549-7AD7-192029E1B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229" y="1116670"/>
            <a:ext cx="5355145" cy="44626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528320"/>
          </a:xfrm>
        </p:spPr>
        <p:txBody>
          <a:bodyPr>
            <a:normAutofit fontScale="90000"/>
          </a:bodyPr>
          <a:lstStyle/>
          <a:p>
            <a:r>
              <a:rPr lang="zh-CN" altLang="en-US" b="1" dirty="0">
                <a:latin typeface="微软雅黑" panose="020B0503020204020204" pitchFamily="34" charset="-122"/>
                <a:ea typeface="微软雅黑" panose="020B0503020204020204" pitchFamily="34" charset="-122"/>
              </a:rPr>
              <a:t>向量索引 </a:t>
            </a:r>
            <a:r>
              <a:rPr lang="en-US" altLang="zh-CN" b="1" dirty="0">
                <a:latin typeface="微软雅黑" panose="020B0503020204020204" pitchFamily="34" charset="-122"/>
                <a:ea typeface="微软雅黑" panose="020B0503020204020204" pitchFamily="34" charset="-122"/>
              </a:rPr>
              <a:t>HNSW </a:t>
            </a:r>
            <a:r>
              <a:rPr lang="zh-CN" altLang="en-US" b="1" dirty="0">
                <a:latin typeface="微软雅黑" panose="020B0503020204020204" pitchFamily="34" charset="-122"/>
                <a:ea typeface="微软雅黑" panose="020B0503020204020204" pitchFamily="34" charset="-122"/>
              </a:rPr>
              <a:t>简介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0" y="548640"/>
            <a:ext cx="7715794" cy="6289040"/>
          </a:xfrm>
        </p:spPr>
        <p:txBody>
          <a:bodyPr>
            <a:normAutofit fontScale="85000" lnSpcReduction="20000"/>
          </a:bodyPr>
          <a:lstStyle/>
          <a:p>
            <a:r>
              <a:rPr lang="en-US" altLang="zh-CN" sz="1500" b="1" dirty="0">
                <a:latin typeface="微软雅黑" panose="020B0503020204020204" pitchFamily="34" charset="-122"/>
                <a:ea typeface="微软雅黑" panose="020B0503020204020204" pitchFamily="34" charset="-122"/>
              </a:rPr>
              <a:t>HNSW algorithm parameters HNSW </a:t>
            </a:r>
            <a:r>
              <a:rPr lang="zh-CN" altLang="en-US" sz="1500" b="1" dirty="0">
                <a:latin typeface="微软雅黑" panose="020B0503020204020204" pitchFamily="34" charset="-122"/>
                <a:ea typeface="微软雅黑" panose="020B0503020204020204" pitchFamily="34" charset="-122"/>
              </a:rPr>
              <a:t>算法参数</a:t>
            </a:r>
            <a:endParaRPr lang="en-US" altLang="zh-CN" sz="1500" b="1"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创建索引参数</a:t>
            </a:r>
            <a:endParaRPr lang="en-US" altLang="zh-CN" sz="1400" b="1" dirty="0">
              <a:latin typeface="微软雅黑" panose="020B0503020204020204" pitchFamily="34" charset="-122"/>
              <a:ea typeface="微软雅黑" panose="020B0503020204020204" pitchFamily="34" charset="-122"/>
            </a:endParaRPr>
          </a:p>
          <a:p>
            <a:pPr lvl="2"/>
            <a:r>
              <a:rPr lang="en-US" altLang="zh-CN" sz="1200" b="1" dirty="0">
                <a:latin typeface="微软雅黑" panose="020B0503020204020204" pitchFamily="34" charset="-122"/>
                <a:ea typeface="微软雅黑" panose="020B0503020204020204" pitchFamily="34" charset="-122"/>
              </a:rPr>
              <a:t>M:</a:t>
            </a:r>
          </a:p>
          <a:p>
            <a:pPr lvl="3"/>
            <a:r>
              <a:rPr lang="en-US" altLang="zh-CN" dirty="0">
                <a:latin typeface="微软雅黑" panose="020B0503020204020204" pitchFamily="34" charset="-122"/>
                <a:ea typeface="微软雅黑" panose="020B0503020204020204" pitchFamily="34" charset="-122"/>
              </a:rPr>
              <a:t>Graph</a:t>
            </a:r>
            <a:r>
              <a:rPr lang="zh-CN" altLang="en-US" dirty="0">
                <a:latin typeface="微软雅黑" panose="020B0503020204020204" pitchFamily="34" charset="-122"/>
                <a:ea typeface="微软雅黑" panose="020B0503020204020204" pitchFamily="34" charset="-122"/>
              </a:rPr>
              <a:t>中每一层节点的最大度数限制</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是每个新向量创建的双向链接数。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的合理范围是 </a:t>
            </a:r>
            <a:r>
              <a:rPr lang="en-US" altLang="zh-CN" dirty="0">
                <a:highlight>
                  <a:srgbClr val="FFFF00"/>
                </a:highlight>
                <a:latin typeface="微软雅黑" panose="020B0503020204020204" pitchFamily="34" charset="-122"/>
                <a:ea typeface="微软雅黑" panose="020B0503020204020204" pitchFamily="34" charset="-122"/>
              </a:rPr>
              <a:t>2-100</a:t>
            </a:r>
            <a:r>
              <a:rPr lang="zh-CN" altLang="en-US" dirty="0">
                <a:latin typeface="微软雅黑" panose="020B0503020204020204" pitchFamily="34" charset="-122"/>
                <a:ea typeface="微软雅黑" panose="020B0503020204020204" pitchFamily="34" charset="-122"/>
              </a:rPr>
              <a:t>。较高的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在具有高内在维度和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或高召回率的数据集上工作得更好，而低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在具有低内在维度和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或低召回率的数据集上工作得更好。该参数还决定了算法的内存消耗，每个存储元素大约为 </a:t>
            </a:r>
            <a:r>
              <a:rPr lang="en-US" altLang="zh-CN" dirty="0">
                <a:latin typeface="微软雅黑" panose="020B0503020204020204" pitchFamily="34" charset="-122"/>
                <a:ea typeface="微软雅黑" panose="020B0503020204020204" pitchFamily="34" charset="-122"/>
              </a:rPr>
              <a:t>M * 8-10 </a:t>
            </a:r>
            <a:r>
              <a:rPr lang="zh-CN" altLang="en-US" dirty="0">
                <a:latin typeface="微软雅黑" panose="020B0503020204020204" pitchFamily="34" charset="-122"/>
                <a:ea typeface="微软雅黑" panose="020B0503020204020204" pitchFamily="34" charset="-122"/>
              </a:rPr>
              <a:t>字节。</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例如，对于 </a:t>
            </a:r>
            <a:r>
              <a:rPr lang="en-US" altLang="zh-CN" dirty="0">
                <a:latin typeface="微软雅黑" panose="020B0503020204020204" pitchFamily="34" charset="-122"/>
                <a:ea typeface="微软雅黑" panose="020B0503020204020204" pitchFamily="34" charset="-122"/>
              </a:rPr>
              <a:t>dim =4 </a:t>
            </a:r>
            <a:r>
              <a:rPr lang="zh-CN" altLang="en-US" dirty="0">
                <a:latin typeface="微软雅黑" panose="020B0503020204020204" pitchFamily="34" charset="-122"/>
                <a:ea typeface="微软雅黑" panose="020B0503020204020204" pitchFamily="34" charset="-122"/>
              </a:rPr>
              <a:t>个随机向量，搜索的最佳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约为 </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，而对于</a:t>
            </a:r>
            <a:r>
              <a:rPr lang="zh-CN" altLang="en-US" dirty="0">
                <a:highlight>
                  <a:srgbClr val="FFFF00"/>
                </a:highlight>
                <a:latin typeface="微软雅黑" panose="020B0503020204020204" pitchFamily="34" charset="-122"/>
                <a:ea typeface="微软雅黑" panose="020B0503020204020204" pitchFamily="34" charset="-122"/>
              </a:rPr>
              <a:t>高维数据集</a:t>
            </a:r>
            <a:r>
              <a:rPr lang="zh-CN" altLang="en-US" dirty="0">
                <a:latin typeface="微软雅黑" panose="020B0503020204020204" pitchFamily="34" charset="-122"/>
                <a:ea typeface="微软雅黑" panose="020B0503020204020204" pitchFamily="34" charset="-122"/>
              </a:rPr>
              <a:t>（词嵌入、良好的面部描述符），则需要更高的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（例如 </a:t>
            </a:r>
            <a:r>
              <a:rPr lang="en-US" altLang="zh-CN" dirty="0">
                <a:latin typeface="微软雅黑" panose="020B0503020204020204" pitchFamily="34" charset="-122"/>
                <a:ea typeface="微软雅黑" panose="020B0503020204020204" pitchFamily="34" charset="-122"/>
              </a:rPr>
              <a:t>M =48- 64) </a:t>
            </a:r>
            <a:r>
              <a:rPr lang="zh-CN" altLang="en-US" dirty="0">
                <a:latin typeface="微软雅黑" panose="020B0503020204020204" pitchFamily="34" charset="-122"/>
                <a:ea typeface="微软雅黑" panose="020B0503020204020204" pitchFamily="34" charset="-122"/>
              </a:rPr>
              <a:t>在高召回率下获得最佳性能。 </a:t>
            </a:r>
            <a:r>
              <a:rPr lang="en-US" altLang="zh-CN" dirty="0">
                <a:highlight>
                  <a:srgbClr val="FFFF00"/>
                </a:highlight>
                <a:latin typeface="微软雅黑" panose="020B0503020204020204" pitchFamily="34" charset="-122"/>
                <a:ea typeface="微软雅黑" panose="020B0503020204020204" pitchFamily="34" charset="-122"/>
              </a:rPr>
              <a:t>M =12-48 </a:t>
            </a:r>
            <a:r>
              <a:rPr lang="zh-CN" altLang="en-US" dirty="0">
                <a:latin typeface="微软雅黑" panose="020B0503020204020204" pitchFamily="34" charset="-122"/>
                <a:ea typeface="微软雅黑" panose="020B0503020204020204" pitchFamily="34" charset="-122"/>
              </a:rPr>
              <a:t>范围适用于大多数用例。</a:t>
            </a:r>
            <a:r>
              <a:rPr lang="zh-CN" altLang="en-US" dirty="0">
                <a:highlight>
                  <a:srgbClr val="FFFF00"/>
                </a:highlight>
                <a:latin typeface="微软雅黑" panose="020B0503020204020204" pitchFamily="34" charset="-122"/>
                <a:ea typeface="微软雅黑" panose="020B0503020204020204" pitchFamily="34" charset="-122"/>
              </a:rPr>
              <a:t>当更改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时，必须更新其他参数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en-US" altLang="zh-CN" dirty="0">
                <a:latin typeface="微软雅黑" panose="020B0503020204020204" pitchFamily="34" charset="-122"/>
                <a:ea typeface="微软雅黑" panose="020B0503020204020204" pitchFamily="34" charset="-122"/>
              </a:rPr>
              <a:t>exploration factor </a:t>
            </a:r>
            <a:r>
              <a:rPr lang="zh-CN" altLang="en-US" dirty="0">
                <a:latin typeface="微软雅黑" panose="020B0503020204020204" pitchFamily="34" charset="-122"/>
                <a:ea typeface="微软雅黑" panose="020B0503020204020204" pitchFamily="34" charset="-122"/>
              </a:rPr>
              <a:t>的缩写，意为探索因子</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用于控制 </a:t>
            </a:r>
            <a:r>
              <a:rPr lang="en-US" altLang="zh-CN" dirty="0" err="1">
                <a:latin typeface="微软雅黑" panose="020B0503020204020204" pitchFamily="34" charset="-122"/>
                <a:ea typeface="微软雅黑" panose="020B0503020204020204" pitchFamily="34" charset="-122"/>
              </a:rPr>
              <a:t>index_time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index_accuracy</a:t>
            </a:r>
            <a:r>
              <a:rPr lang="zh-CN" altLang="en-US" dirty="0">
                <a:latin typeface="微软雅黑" panose="020B0503020204020204" pitchFamily="34" charset="-122"/>
                <a:ea typeface="微软雅黑" panose="020B0503020204020204" pitchFamily="34" charset="-122"/>
              </a:rPr>
              <a:t>。</a:t>
            </a:r>
            <a:r>
              <a:rPr lang="zh-CN" altLang="en-US" dirty="0">
                <a:highlight>
                  <a:srgbClr val="FFFF00"/>
                </a:highlight>
                <a:latin typeface="微软雅黑" panose="020B0503020204020204" pitchFamily="34" charset="-122"/>
                <a:ea typeface="微软雅黑" panose="020B0503020204020204" pitchFamily="34" charset="-122"/>
              </a:rPr>
              <a:t>更大的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导致更长的构建时间，但索引质量更好</a:t>
            </a:r>
            <a:r>
              <a:rPr lang="zh-CN" altLang="en-US" dirty="0">
                <a:latin typeface="微软雅黑" panose="020B0503020204020204" pitchFamily="34" charset="-122"/>
                <a:ea typeface="微软雅黑" panose="020B0503020204020204" pitchFamily="34" charset="-122"/>
              </a:rPr>
              <a:t>。在某些时候，增加 </a:t>
            </a:r>
            <a:r>
              <a:rPr lang="en-US" altLang="zh-CN" dirty="0" err="1">
                <a:latin typeface="微软雅黑" panose="020B0503020204020204" pitchFamily="34" charset="-122"/>
                <a:ea typeface="微软雅黑" panose="020B0503020204020204" pitchFamily="34" charset="-122"/>
              </a:rPr>
              <a:t>ef_construction</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并不能提高索引的质量。</a:t>
            </a:r>
            <a:r>
              <a:rPr lang="zh-CN" altLang="en-US" dirty="0">
                <a:highlight>
                  <a:srgbClr val="FFFF00"/>
                </a:highlight>
                <a:latin typeface="微软雅黑" panose="020B0503020204020204" pitchFamily="34" charset="-122"/>
                <a:ea typeface="微软雅黑" panose="020B0503020204020204" pitchFamily="34" charset="-122"/>
              </a:rPr>
              <a:t>检查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的选择是否正确的一种方法是在 </a:t>
            </a:r>
            <a:r>
              <a:rPr lang="en-US" altLang="zh-CN" dirty="0" err="1">
                <a:highlight>
                  <a:srgbClr val="FFFF00"/>
                </a:highlight>
                <a:latin typeface="微软雅黑" panose="020B0503020204020204" pitchFamily="34" charset="-122"/>
                <a:ea typeface="微软雅黑" panose="020B0503020204020204" pitchFamily="34" charset="-122"/>
              </a:rPr>
              <a:t>ef</a:t>
            </a:r>
            <a:r>
              <a:rPr lang="en-US" altLang="zh-CN" dirty="0">
                <a:highlight>
                  <a:srgbClr val="FFFF00"/>
                </a:highlight>
                <a:latin typeface="微软雅黑" panose="020B0503020204020204" pitchFamily="34" charset="-122"/>
                <a:ea typeface="微软雅黑" panose="020B0503020204020204" pitchFamily="34" charset="-122"/>
              </a:rPr>
              <a:t> =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时测量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最近邻搜索的召回率：如果召回率低于 </a:t>
            </a:r>
            <a:r>
              <a:rPr lang="en-US" altLang="zh-CN" dirty="0">
                <a:highlight>
                  <a:srgbClr val="FFFF00"/>
                </a:highlight>
                <a:latin typeface="微软雅黑" panose="020B0503020204020204" pitchFamily="34" charset="-122"/>
                <a:ea typeface="微软雅黑" panose="020B0503020204020204" pitchFamily="34" charset="-122"/>
              </a:rPr>
              <a:t>0.9</a:t>
            </a:r>
            <a:r>
              <a:rPr lang="zh-CN" altLang="en-US" dirty="0">
                <a:highlight>
                  <a:srgbClr val="FFFF00"/>
                </a:highlight>
                <a:latin typeface="微软雅黑" panose="020B0503020204020204" pitchFamily="34" charset="-122"/>
                <a:ea typeface="微软雅黑" panose="020B0503020204020204" pitchFamily="34" charset="-122"/>
              </a:rPr>
              <a:t>，则有改进的余地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搜索参数</a:t>
            </a:r>
            <a:r>
              <a:rPr lang="en-US" altLang="zh-CN" sz="1400" b="1" dirty="0">
                <a:latin typeface="微软雅黑" panose="020B0503020204020204" pitchFamily="34" charset="-122"/>
                <a:ea typeface="微软雅黑" panose="020B0503020204020204" pitchFamily="34" charset="-122"/>
              </a:rPr>
              <a:t>:</a:t>
            </a:r>
          </a:p>
          <a:p>
            <a:pPr lvl="2"/>
            <a:r>
              <a:rPr lang="en-US" altLang="zh-CN" sz="1200" b="1" dirty="0">
                <a:latin typeface="微软雅黑" panose="020B0503020204020204" pitchFamily="34" charset="-122"/>
                <a:ea typeface="微软雅黑" panose="020B0503020204020204" pitchFamily="34" charset="-122"/>
              </a:rPr>
              <a:t>K:</a:t>
            </a:r>
          </a:p>
          <a:p>
            <a:pPr lvl="3"/>
            <a:r>
              <a:rPr lang="zh-CN" altLang="en-US" dirty="0">
                <a:latin typeface="微软雅黑" panose="020B0503020204020204" pitchFamily="34" charset="-122"/>
                <a:ea typeface="微软雅黑" panose="020B0503020204020204" pitchFamily="34" charset="-122"/>
              </a:rPr>
              <a:t>作为结果返回的最近邻居的数量。 </a:t>
            </a:r>
            <a:r>
              <a:rPr lang="en-US" altLang="zh-CN" dirty="0" err="1">
                <a:latin typeface="微软雅黑" panose="020B0503020204020204" pitchFamily="34" charset="-122"/>
                <a:ea typeface="微软雅黑" panose="020B0503020204020204" pitchFamily="34" charset="-122"/>
              </a:rPr>
              <a:t>knn_query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函数返回两个 </a:t>
            </a:r>
            <a:r>
              <a:rPr lang="en-US" altLang="zh-CN" dirty="0" err="1">
                <a:latin typeface="微软雅黑" panose="020B0503020204020204" pitchFamily="34" charset="-122"/>
                <a:ea typeface="微软雅黑" panose="020B0503020204020204" pitchFamily="34" charset="-122"/>
              </a:rPr>
              <a:t>numpy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数组，包含标签和到查询的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个最近元素的距离。</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意同 </a:t>
            </a:r>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zh-CN" altLang="en-US" dirty="0">
                <a:latin typeface="微软雅黑" panose="020B0503020204020204" pitchFamily="34" charset="-122"/>
                <a:ea typeface="微软雅黑" panose="020B0503020204020204" pitchFamily="34" charset="-122"/>
              </a:rPr>
              <a:t>最近邻居的动态列表的大小（在搜索期间使用）。较高的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导致更准确但更慢的搜索。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不能设置为小于查询的最近邻居数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的值可以是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和数据集大小之间的任何值。</a:t>
            </a:r>
            <a:endParaRPr lang="en-US" altLang="zh-CN" dirty="0">
              <a:latin typeface="微软雅黑" panose="020B0503020204020204" pitchFamily="34" charset="-122"/>
              <a:ea typeface="微软雅黑" panose="020B0503020204020204" pitchFamily="34" charset="-122"/>
            </a:endParaRPr>
          </a:p>
          <a:p>
            <a:pPr lvl="1"/>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和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ef_construction</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参数可以通过假设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 *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_{construction}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是常数来粗略估计</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参考文献</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Header-only C++/python library for fast approximate nearest neighbors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用于快速近似最近邻的仅标头 </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C++/python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库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Indexing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索引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index Milvus v1.1.1 documentation</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hnswlib/TESTING_RECALL.md at master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 · GitHub</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endParaRPr lang="en-US" sz="1000" dirty="0"/>
          </a:p>
          <a:p>
            <a:pPr lvl="2"/>
            <a:endParaRPr lang="en-US" altLang="zh-CN" sz="1000" b="1" dirty="0">
              <a:solidFill>
                <a:srgbClr val="0070C0"/>
              </a:solidFill>
              <a:highlight>
                <a:srgbClr val="FFFF00"/>
              </a:highlight>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575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a:xfrm>
            <a:off x="838200" y="174172"/>
            <a:ext cx="8596668" cy="757645"/>
          </a:xfrm>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1027611"/>
            <a:ext cx="10515600" cy="5569131"/>
          </a:xfrm>
        </p:spPr>
        <p:txBody>
          <a:bodyPr>
            <a:normAutofit fontScale="55000" lnSpcReduction="20000"/>
          </a:bodyPr>
          <a:lstStyle/>
          <a:p>
            <a:r>
              <a:rPr lang="zh-CN" altLang="en-US" sz="3000" b="1" dirty="0">
                <a:latin typeface="微软雅黑" panose="020B0503020204020204" pitchFamily="34" charset="-122"/>
                <a:ea typeface="微软雅黑" panose="020B0503020204020204" pitchFamily="34" charset="-122"/>
              </a:rPr>
              <a:t>选型依据</a:t>
            </a:r>
            <a:endParaRPr lang="en-US" altLang="zh-CN" sz="30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经典、专业、开源产品</a:t>
            </a:r>
            <a:endParaRPr lang="en-US" altLang="zh-CN" sz="26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可控可落地非托管</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a:t>
            </a:r>
            <a:r>
              <a:rPr lang="zh-CN" altLang="en-US" sz="2600" b="1" dirty="0">
                <a:latin typeface="微软雅黑" panose="020B0503020204020204" pitchFamily="34" charset="-122"/>
                <a:ea typeface="微软雅黑" panose="020B0503020204020204" pitchFamily="34" charset="-122"/>
              </a:rPr>
              <a:t>可用</a:t>
            </a:r>
            <a:endParaRPr lang="en-US" altLang="zh-CN" sz="2600" b="1" dirty="0">
              <a:latin typeface="微软雅黑" panose="020B0503020204020204" pitchFamily="34" charset="-122"/>
              <a:ea typeface="微软雅黑" panose="020B0503020204020204" pitchFamily="34" charset="-122"/>
            </a:endParaRPr>
          </a:p>
          <a:p>
            <a:pPr lvl="2"/>
            <a:r>
              <a:rPr lang="en-US" altLang="zh-CN" sz="2400" b="1" dirty="0">
                <a:latin typeface="微软雅黑" panose="020B0503020204020204" pitchFamily="34" charset="-122"/>
                <a:ea typeface="微软雅黑" panose="020B0503020204020204" pitchFamily="34" charset="-122"/>
              </a:rPr>
              <a:t>AKS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Container</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SaaS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PaaS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VM</a:t>
            </a:r>
          </a:p>
          <a:p>
            <a:r>
              <a:rPr lang="zh-CN" altLang="en-US" sz="3000" b="1" dirty="0">
                <a:latin typeface="微软雅黑" panose="020B0503020204020204" pitchFamily="34" charset="-122"/>
                <a:ea typeface="微软雅黑" panose="020B0503020204020204" pitchFamily="34" charset="-122"/>
              </a:rPr>
              <a:t>主要选型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a:t>
            </a:r>
            <a:r>
              <a:rPr lang="en-US" altLang="zh-CN" sz="2600" b="1" dirty="0" err="1">
                <a:latin typeface="微软雅黑" panose="020B0503020204020204" pitchFamily="34" charset="-122"/>
                <a:ea typeface="微软雅黑" panose="020B0503020204020204" pitchFamily="34" charset="-122"/>
              </a:rPr>
              <a:t>Qdrant</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PostgreSQL + </a:t>
            </a:r>
            <a:r>
              <a:rPr lang="en-US" altLang="zh-CN" sz="2600" b="1" dirty="0" err="1">
                <a:latin typeface="微软雅黑" panose="020B0503020204020204" pitchFamily="34" charset="-122"/>
                <a:ea typeface="微软雅黑" panose="020B0503020204020204" pitchFamily="34" charset="-122"/>
              </a:rPr>
              <a:t>PgVector</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Redis + </a:t>
            </a:r>
            <a:r>
              <a:rPr lang="en-US" altLang="zh-CN" sz="2600" b="1" dirty="0" err="1">
                <a:latin typeface="微软雅黑" panose="020B0503020204020204" pitchFamily="34" charset="-122"/>
                <a:ea typeface="微软雅黑" panose="020B0503020204020204" pitchFamily="34" charset="-122"/>
              </a:rPr>
              <a:t>RediSearch</a:t>
            </a:r>
            <a:endParaRPr lang="en-US" altLang="zh-CN" sz="2600" b="1" dirty="0">
              <a:latin typeface="微软雅黑" panose="020B0503020204020204" pitchFamily="34" charset="-122"/>
              <a:ea typeface="微软雅黑" panose="020B0503020204020204" pitchFamily="34" charset="-122"/>
            </a:endParaRPr>
          </a:p>
          <a:p>
            <a:r>
              <a:rPr lang="zh-CN" altLang="en-US" sz="3000" b="1" dirty="0">
                <a:latin typeface="微软雅黑" panose="020B0503020204020204" pitchFamily="34" charset="-122"/>
                <a:ea typeface="微软雅黑" panose="020B0503020204020204" pitchFamily="34" charset="-122"/>
              </a:rPr>
              <a:t>次要选型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PostgreSQL SaaS </a:t>
            </a:r>
            <a:r>
              <a:rPr lang="zh-CN" altLang="en-US" sz="2600" b="1" dirty="0">
                <a:latin typeface="微软雅黑" panose="020B0503020204020204" pitchFamily="34" charset="-122"/>
                <a:ea typeface="微软雅黑" panose="020B0503020204020204" pitchFamily="34" charset="-122"/>
              </a:rPr>
              <a:t>目前不支持 </a:t>
            </a:r>
            <a:r>
              <a:rPr lang="en-US" altLang="zh-CN" sz="2600" b="1" dirty="0" err="1">
                <a:latin typeface="微软雅黑" panose="020B0503020204020204" pitchFamily="34" charset="-122"/>
                <a:ea typeface="微软雅黑" panose="020B0503020204020204" pitchFamily="34" charset="-122"/>
              </a:rPr>
              <a:t>PgVector</a:t>
            </a:r>
            <a:r>
              <a:rPr lang="en-US" altLang="zh-CN" sz="2600" b="1" dirty="0">
                <a:latin typeface="微软雅黑" panose="020B0503020204020204" pitchFamily="34" charset="-122"/>
                <a:ea typeface="微软雅黑" panose="020B0503020204020204" pitchFamily="34" charset="-122"/>
              </a:rPr>
              <a:t> </a:t>
            </a:r>
            <a:r>
              <a:rPr lang="zh-CN" altLang="en-US" sz="2600" b="1" dirty="0">
                <a:latin typeface="微软雅黑" panose="020B0503020204020204" pitchFamily="34" charset="-122"/>
                <a:ea typeface="微软雅黑" panose="020B0503020204020204" pitchFamily="34" charset="-122"/>
              </a:rPr>
              <a:t>扩展</a:t>
            </a:r>
            <a:endParaRPr lang="en-US" altLang="zh-CN" sz="26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pPr lvl="1"/>
            <a:r>
              <a:rPr lang="en-US" sz="2600" b="1" dirty="0">
                <a:latin typeface="微软雅黑" panose="020B0503020204020204" pitchFamily="34" charset="-122"/>
                <a:ea typeface="微软雅黑" panose="020B0503020204020204" pitchFamily="34" charset="-122"/>
              </a:rPr>
              <a:t>Azure </a:t>
            </a:r>
            <a:r>
              <a:rPr lang="en-US" altLang="zh-CN" sz="2600" b="1" dirty="0">
                <a:latin typeface="微软雅黑" panose="020B0503020204020204" pitchFamily="34" charset="-122"/>
                <a:ea typeface="微软雅黑" panose="020B0503020204020204" pitchFamily="34" charset="-122"/>
              </a:rPr>
              <a:t>S</a:t>
            </a:r>
            <a:r>
              <a:rPr lang="en-US" sz="2600" b="1" dirty="0">
                <a:latin typeface="微软雅黑" panose="020B0503020204020204" pitchFamily="34" charset="-122"/>
                <a:ea typeface="微软雅黑" panose="020B0503020204020204" pitchFamily="34" charset="-122"/>
              </a:rPr>
              <a:t>aaS: Redis Enterprise + </a:t>
            </a:r>
            <a:r>
              <a:rPr lang="en-US" sz="2600" b="1" dirty="0" err="1">
                <a:latin typeface="微软雅黑" panose="020B0503020204020204" pitchFamily="34" charset="-122"/>
                <a:ea typeface="微软雅黑" panose="020B0503020204020204" pitchFamily="34" charset="-122"/>
              </a:rPr>
              <a:t>Redi</a:t>
            </a:r>
            <a:r>
              <a:rPr lang="en-US" altLang="zh-CN" sz="2600" b="1" dirty="0" err="1">
                <a:latin typeface="微软雅黑" panose="020B0503020204020204" pitchFamily="34" charset="-122"/>
                <a:ea typeface="微软雅黑" panose="020B0503020204020204" pitchFamily="34" charset="-122"/>
              </a:rPr>
              <a:t>Search</a:t>
            </a:r>
            <a:r>
              <a:rPr lang="en-US" altLang="zh-CN" sz="2600" b="1" dirty="0">
                <a:latin typeface="微软雅黑" panose="020B0503020204020204" pitchFamily="34" charset="-122"/>
                <a:ea typeface="微软雅黑" panose="020B0503020204020204" pitchFamily="34" charset="-122"/>
              </a:rPr>
              <a:t> @ </a:t>
            </a:r>
            <a:r>
              <a:rPr lang="en-US" altLang="zh-CN" sz="2600" b="1" dirty="0">
                <a:highlight>
                  <a:srgbClr val="FFFF00"/>
                </a:highlight>
                <a:latin typeface="微软雅黑" panose="020B0503020204020204" pitchFamily="34" charset="-122"/>
                <a:ea typeface="微软雅黑" panose="020B0503020204020204" pitchFamily="34" charset="-122"/>
              </a:rPr>
              <a:t>East US</a:t>
            </a:r>
          </a:p>
          <a:p>
            <a:pPr lvl="2"/>
            <a:r>
              <a:rPr lang="zh-CN" altLang="en-US" sz="2200" b="1" dirty="0">
                <a:highlight>
                  <a:srgbClr val="FFFF00"/>
                </a:highlight>
                <a:latin typeface="微软雅黑" panose="020B0503020204020204" pitchFamily="34" charset="-122"/>
                <a:ea typeface="微软雅黑" panose="020B0503020204020204" pitchFamily="34" charset="-122"/>
              </a:rPr>
              <a:t>持久化：</a:t>
            </a:r>
            <a:r>
              <a:rPr lang="en-US" altLang="zh-CN" sz="2200" b="1" dirty="0">
                <a:highlight>
                  <a:srgbClr val="FFFF00"/>
                </a:highlight>
                <a:latin typeface="微软雅黑" panose="020B0503020204020204" pitchFamily="34" charset="-122"/>
                <a:ea typeface="微软雅黑" panose="020B0503020204020204" pitchFamily="34" charset="-122"/>
              </a:rPr>
              <a:t>backup, </a:t>
            </a:r>
            <a:r>
              <a:rPr lang="zh-CN" altLang="en-US" sz="2200" b="1" dirty="0">
                <a:highlight>
                  <a:srgbClr val="FFFF00"/>
                </a:highlight>
                <a:latin typeface="微软雅黑" panose="020B0503020204020204" pitchFamily="34" charset="-122"/>
                <a:ea typeface="微软雅黑" panose="020B0503020204020204" pitchFamily="34" charset="-122"/>
              </a:rPr>
              <a:t>重启手工 </a:t>
            </a:r>
            <a:r>
              <a:rPr lang="en-US" altLang="zh-CN" sz="2200" b="1" dirty="0">
                <a:highlight>
                  <a:srgbClr val="FFFF00"/>
                </a:highlight>
                <a:latin typeface="微软雅黑" panose="020B0503020204020204" pitchFamily="34" charset="-122"/>
                <a:ea typeface="微软雅黑" panose="020B0503020204020204" pitchFamily="34" charset="-122"/>
              </a:rPr>
              <a:t>restore???</a:t>
            </a:r>
          </a:p>
          <a:p>
            <a:pPr lvl="2"/>
            <a:r>
              <a:rPr lang="zh-CN" altLang="en-US" sz="2200" b="1" dirty="0">
                <a:latin typeface="微软雅黑" panose="020B0503020204020204" pitchFamily="34" charset="-122"/>
                <a:ea typeface="微软雅黑" panose="020B0503020204020204" pitchFamily="34" charset="-122"/>
              </a:rPr>
              <a:t>必须至少选到 </a:t>
            </a:r>
            <a:r>
              <a:rPr lang="en-US" altLang="zh-CN" sz="2200" b="1" dirty="0">
                <a:latin typeface="微软雅黑" panose="020B0503020204020204" pitchFamily="34" charset="-122"/>
                <a:ea typeface="微软雅黑" panose="020B0503020204020204" pitchFamily="34" charset="-122"/>
              </a:rPr>
              <a:t>US</a:t>
            </a: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到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数据铺底时间很长 </a:t>
            </a:r>
            <a:r>
              <a:rPr lang="en-US" altLang="zh-CN" sz="2200" b="1" dirty="0">
                <a:latin typeface="微软雅黑" panose="020B0503020204020204" pitchFamily="34" charset="-122"/>
                <a:ea typeface="微软雅黑" panose="020B0503020204020204" pitchFamily="34" charset="-122"/>
              </a:rPr>
              <a:t>90</a:t>
            </a:r>
            <a:r>
              <a:rPr lang="zh-CN" altLang="en-US" sz="2200" b="1" dirty="0">
                <a:latin typeface="微软雅黑" panose="020B0503020204020204" pitchFamily="34" charset="-122"/>
                <a:ea typeface="微软雅黑" panose="020B0503020204020204" pitchFamily="34" charset="-122"/>
              </a:rPr>
              <a:t>分钟</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经测试功能就绪支持 </a:t>
            </a:r>
            <a:r>
              <a:rPr lang="en-US" sz="2200" b="1" dirty="0" err="1">
                <a:latin typeface="微软雅黑" panose="020B0503020204020204" pitchFamily="34" charset="-122"/>
                <a:ea typeface="微软雅黑" panose="020B0503020204020204" pitchFamily="34" charset="-122"/>
              </a:rPr>
              <a:t>Redi</a:t>
            </a:r>
            <a:r>
              <a:rPr lang="en-US" altLang="zh-CN" sz="2200" b="1" dirty="0" err="1">
                <a:latin typeface="微软雅黑" panose="020B0503020204020204" pitchFamily="34" charset="-122"/>
                <a:ea typeface="微软雅黑" panose="020B0503020204020204" pitchFamily="34" charset="-122"/>
              </a:rPr>
              <a:t>Search</a:t>
            </a:r>
            <a:r>
              <a:rPr lang="en-US" altLang="zh-CN" sz="2200" b="1" dirty="0">
                <a:latin typeface="微软雅黑" panose="020B0503020204020204" pitchFamily="34" charset="-122"/>
                <a:ea typeface="微软雅黑" panose="020B0503020204020204" pitchFamily="34" charset="-122"/>
              </a:rPr>
              <a:t> </a:t>
            </a:r>
            <a:r>
              <a:rPr lang="zh-CN" altLang="en-US" sz="2200" b="1" dirty="0">
                <a:latin typeface="微软雅黑" panose="020B0503020204020204" pitchFamily="34" charset="-122"/>
                <a:ea typeface="微软雅黑" panose="020B0503020204020204" pitchFamily="34" charset="-122"/>
              </a:rPr>
              <a:t>向量检索</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调用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平均时长 </a:t>
            </a:r>
            <a:r>
              <a:rPr lang="en-US" altLang="zh-CN" sz="2200" b="1" dirty="0">
                <a:latin typeface="微软雅黑" panose="020B0503020204020204" pitchFamily="34" charset="-122"/>
                <a:ea typeface="微软雅黑" panose="020B0503020204020204" pitchFamily="34" charset="-122"/>
              </a:rPr>
              <a:t>1</a:t>
            </a:r>
            <a:r>
              <a:rPr lang="zh-CN" altLang="en-US" sz="2200" b="1" dirty="0">
                <a:latin typeface="微软雅黑" panose="020B0503020204020204" pitchFamily="34" charset="-122"/>
                <a:ea typeface="微软雅黑" panose="020B0503020204020204" pitchFamily="34" charset="-122"/>
              </a:rPr>
              <a:t>秒</a:t>
            </a:r>
            <a:r>
              <a:rPr lang="en-US" altLang="zh-CN" sz="2200" b="1" dirty="0">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笔</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193767" y="681745"/>
            <a:ext cx="5170714" cy="5970359"/>
          </a:xfrm>
        </p:spPr>
        <p:txBody>
          <a:bodyPr>
            <a:normAutofit fontScale="25000" lnSpcReduction="20000"/>
          </a:bodyPr>
          <a:lstStyle/>
          <a:p>
            <a:r>
              <a:rPr lang="en-US" altLang="zh-CN" sz="7200" b="1" dirty="0" err="1">
                <a:latin typeface="微软雅黑" panose="020B0503020204020204" pitchFamily="34" charset="-122"/>
                <a:ea typeface="微软雅黑" panose="020B0503020204020204" pitchFamily="34" charset="-122"/>
              </a:rPr>
              <a:t>Qdrant</a:t>
            </a:r>
            <a:endParaRPr lang="en-US" altLang="zh-CN" sz="7200" b="1" dirty="0">
              <a:latin typeface="微软雅黑" panose="020B0503020204020204" pitchFamily="34" charset="-122"/>
              <a:ea typeface="微软雅黑" panose="020B0503020204020204" pitchFamily="34" charset="-122"/>
            </a:endParaRPr>
          </a:p>
          <a:p>
            <a:pPr lvl="1"/>
            <a:r>
              <a:rPr lang="zh-CN" altLang="en-US" sz="44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44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44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solidFill>
                  <a:srgbClr val="FF0000"/>
                </a:solidFill>
                <a:latin typeface="微软雅黑" panose="020B0503020204020204" pitchFamily="34" charset="-122"/>
                <a:ea typeface="微软雅黑" panose="020B0503020204020204" pitchFamily="34" charset="-122"/>
              </a:rPr>
              <a:t>支持索引</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默认仅支持 </a:t>
            </a:r>
            <a:r>
              <a:rPr lang="en-US" altLang="zh-CN" sz="4400" b="1" dirty="0">
                <a:solidFill>
                  <a:srgbClr val="FF0000"/>
                </a:solidFill>
                <a:latin typeface="微软雅黑" panose="020B0503020204020204" pitchFamily="34" charset="-122"/>
                <a:ea typeface="微软雅黑" panose="020B0503020204020204" pitchFamily="34" charset="-122"/>
              </a:rPr>
              <a:t>HNSW </a:t>
            </a:r>
            <a:r>
              <a:rPr lang="zh-CN" altLang="en-US" sz="4400" b="1" dirty="0">
                <a:solidFill>
                  <a:srgbClr val="FF0000"/>
                </a:solidFill>
                <a:latin typeface="微软雅黑" panose="020B0503020204020204" pitchFamily="34" charset="-122"/>
                <a:ea typeface="微软雅黑" panose="020B0503020204020204" pitchFamily="34" charset="-122"/>
              </a:rPr>
              <a:t>索引（足矣）</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支持</a:t>
            </a:r>
            <a:r>
              <a:rPr lang="en-US" altLang="zh-CN" sz="4400" b="1" dirty="0">
                <a:latin typeface="微软雅黑" panose="020B0503020204020204" pitchFamily="34" charset="-122"/>
                <a:ea typeface="微软雅黑" panose="020B0503020204020204" pitchFamily="34" charset="-122"/>
              </a:rPr>
              <a:t>Metric</a:t>
            </a:r>
            <a:r>
              <a:rPr lang="zh-CN" altLang="en-US" sz="4400" b="1" dirty="0">
                <a:latin typeface="微软雅黑" panose="020B0503020204020204" pitchFamily="34" charset="-122"/>
                <a:ea typeface="微软雅黑" panose="020B0503020204020204" pitchFamily="34" charset="-122"/>
              </a:rPr>
              <a:t>函数</a:t>
            </a:r>
            <a:endParaRPr lang="en-US" altLang="zh-CN" sz="4400" b="1" dirty="0">
              <a:latin typeface="微软雅黑" panose="020B0503020204020204" pitchFamily="34" charset="-122"/>
              <a:ea typeface="微软雅黑" panose="020B0503020204020204" pitchFamily="34" charset="-122"/>
            </a:endParaRPr>
          </a:p>
          <a:p>
            <a:pPr lvl="2"/>
            <a:r>
              <a:rPr lang="en-US" altLang="zh-CN" sz="4400" b="1" dirty="0" err="1">
                <a:latin typeface="微软雅黑" panose="020B0503020204020204" pitchFamily="34" charset="-122"/>
                <a:ea typeface="微软雅黑" panose="020B0503020204020204" pitchFamily="34" charset="-122"/>
              </a:rPr>
              <a:t>CosineDistance</a:t>
            </a:r>
            <a:r>
              <a:rPr lang="zh-CN" altLang="en-US" sz="4400" b="1" dirty="0">
                <a:latin typeface="微软雅黑" panose="020B0503020204020204" pitchFamily="34" charset="-122"/>
                <a:ea typeface="微软雅黑" panose="020B0503020204020204" pitchFamily="34" charset="-122"/>
              </a:rPr>
              <a:t>、</a:t>
            </a:r>
            <a:r>
              <a:rPr lang="en-US" altLang="zh-CN" sz="4400" b="1" dirty="0" err="1">
                <a:latin typeface="微软雅黑" panose="020B0503020204020204" pitchFamily="34" charset="-122"/>
                <a:ea typeface="微软雅黑" panose="020B0503020204020204" pitchFamily="34" charset="-122"/>
              </a:rPr>
              <a:t>dotProduct</a:t>
            </a:r>
            <a:r>
              <a:rPr lang="zh-CN" altLang="en-US" sz="4400" b="1" dirty="0">
                <a:latin typeface="微软雅黑" panose="020B0503020204020204" pitchFamily="34" charset="-122"/>
                <a:ea typeface="微软雅黑" panose="020B0503020204020204" pitchFamily="34" charset="-122"/>
              </a:rPr>
              <a:t>、</a:t>
            </a:r>
            <a:r>
              <a:rPr lang="en-US" altLang="zh-CN" sz="4400" b="1" dirty="0">
                <a:latin typeface="微软雅黑" panose="020B0503020204020204" pitchFamily="34" charset="-122"/>
                <a:ea typeface="微软雅黑" panose="020B0503020204020204" pitchFamily="34" charset="-122"/>
              </a:rPr>
              <a:t>L2Distance</a:t>
            </a:r>
          </a:p>
          <a:p>
            <a:pPr lvl="1"/>
            <a:r>
              <a:rPr lang="zh-CN" altLang="en-US" sz="4400" b="1" dirty="0">
                <a:latin typeface="微软雅黑" panose="020B0503020204020204" pitchFamily="34" charset="-122"/>
                <a:ea typeface="微软雅黑" panose="020B0503020204020204" pitchFamily="34" charset="-122"/>
              </a:rPr>
              <a:t>其他相关</a:t>
            </a:r>
            <a:endParaRPr lang="en-US" altLang="zh-CN" sz="4400" b="1"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Vector Database for the next generation of AI applications. Also available in the cloud https://cloud.qdrant.io/ ---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用于下一代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AI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应用程序的矢量数据库。也可在云中使用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https://cloud.qdrant.io/ (github.com)</a:t>
            </a:r>
            <a:endParaRPr lang="en-US" altLang="zh-CN" sz="4400" b="1" dirty="0">
              <a:solidFill>
                <a:srgbClr val="0070C0"/>
              </a:solidFill>
              <a:latin typeface="微软雅黑" panose="020B0503020204020204" pitchFamily="34" charset="-122"/>
              <a:ea typeface="微软雅黑" panose="020B0503020204020204" pitchFamily="34" charset="-122"/>
            </a:endParaRPr>
          </a:p>
          <a:p>
            <a:r>
              <a:rPr lang="en-US" altLang="zh-CN" sz="7200" b="1" dirty="0" err="1">
                <a:latin typeface="微软雅黑" panose="020B0503020204020204" pitchFamily="34" charset="-122"/>
                <a:ea typeface="微软雅黑" panose="020B0503020204020204" pitchFamily="34" charset="-122"/>
              </a:rPr>
              <a:t>PostgresSQL</a:t>
            </a:r>
            <a:endParaRPr lang="en-US" altLang="zh-CN" sz="7200" b="1" dirty="0">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开源传统关系数据库</a:t>
            </a:r>
            <a:r>
              <a:rPr lang="zh-CN" altLang="en-US" sz="4400" dirty="0">
                <a:highlight>
                  <a:srgbClr val="FFFF00"/>
                </a:highlight>
                <a:latin typeface="微软雅黑" panose="020B0503020204020204" pitchFamily="34" charset="-122"/>
                <a:ea typeface="微软雅黑" panose="020B0503020204020204" pitchFamily="34" charset="-122"/>
              </a:rPr>
              <a:t>加持 </a:t>
            </a:r>
            <a:r>
              <a:rPr lang="en-US" altLang="zh-CN" sz="4400" dirty="0" err="1">
                <a:highlight>
                  <a:srgbClr val="FFFF00"/>
                </a:highlight>
                <a:latin typeface="微软雅黑" panose="020B0503020204020204" pitchFamily="34" charset="-122"/>
                <a:ea typeface="微软雅黑" panose="020B0503020204020204" pitchFamily="34" charset="-122"/>
              </a:rPr>
              <a:t>PgVector</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扩展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支持索引</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L2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vector_l2_ops</a:t>
            </a:r>
          </a:p>
          <a:p>
            <a:pPr lvl="2"/>
            <a:r>
              <a:rPr lang="en-US" altLang="zh-CN" sz="4400" dirty="0">
                <a:latin typeface="微软雅黑" panose="020B0503020204020204" pitchFamily="34" charset="-122"/>
                <a:ea typeface="微软雅黑" panose="020B0503020204020204" pitchFamily="34" charset="-122"/>
              </a:rPr>
              <a:t>Inner product: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vector_ip_ops</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Cosine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vector_cosine_ops</a:t>
            </a:r>
            <a:endParaRPr lang="en-US" altLang="zh-CN" sz="44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400" dirty="0">
                <a:latin typeface="微软雅黑" panose="020B0503020204020204" pitchFamily="34" charset="-122"/>
                <a:ea typeface="微软雅黑" panose="020B0503020204020204" pitchFamily="34" charset="-122"/>
              </a:rPr>
              <a:t>其他相关</a:t>
            </a:r>
            <a:endParaRPr lang="en-US" altLang="zh-CN" sz="44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Open-source vector similarity search for Postgres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pgvector：Postgres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的开源向量相似性搜索 </a:t>
            </a:r>
            <a:r>
              <a:rPr lang="en-US" altLang="zh-CN"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altLang="zh-CN" sz="4400" dirty="0">
              <a:solidFill>
                <a:srgbClr val="0070C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0DC02C3A-3077-D01E-61E4-180ACDB43972}"/>
              </a:ext>
            </a:extLst>
          </p:cNvPr>
          <p:cNvSpPr txBox="1">
            <a:spLocks/>
          </p:cNvSpPr>
          <p:nvPr/>
        </p:nvSpPr>
        <p:spPr>
          <a:xfrm>
            <a:off x="5663215" y="681745"/>
            <a:ext cx="6093356" cy="6176255"/>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sz="3300" b="1" dirty="0">
                <a:latin typeface="微软雅黑" panose="020B0503020204020204" pitchFamily="34" charset="-122"/>
                <a:ea typeface="微软雅黑" panose="020B0503020204020204" pitchFamily="34" charset="-122"/>
              </a:rPr>
              <a:t>Milvus</a:t>
            </a:r>
          </a:p>
          <a:p>
            <a:pPr lvl="1"/>
            <a:r>
              <a:rPr lang="zh-CN" altLang="en-US" sz="2000" b="1" dirty="0">
                <a:solidFill>
                  <a:srgbClr val="FF0000"/>
                </a:solidFill>
                <a:latin typeface="微软雅黑" panose="020B0503020204020204" pitchFamily="34" charset="-122"/>
                <a:ea typeface="微软雅黑" panose="020B0503020204020204" pitchFamily="34" charset="-122"/>
              </a:rPr>
              <a:t>开源的，高度可扩展且速度极快</a:t>
            </a:r>
            <a:r>
              <a:rPr lang="en-US" altLang="zh-CN" sz="2000" b="1" dirty="0">
                <a:solidFill>
                  <a:srgbClr val="FF0000"/>
                </a:solidFill>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最受企业用户欢迎的矢量数据库</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群集下，万亿矢量数据集的毫秒级搜索</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solidFill>
                  <a:srgbClr val="FF0000"/>
                </a:solidFill>
                <a:latin typeface="微软雅黑" panose="020B0503020204020204" pitchFamily="34" charset="-122"/>
                <a:ea typeface="微软雅黑" panose="020B0503020204020204" pitchFamily="34" charset="-122"/>
              </a:rPr>
              <a:t>支持索引</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 </a:t>
            </a:r>
            <a:r>
              <a:rPr lang="en-US" altLang="zh-CN" sz="2000" b="1" dirty="0">
                <a:solidFill>
                  <a:srgbClr val="FF0000"/>
                </a:solidFill>
                <a:latin typeface="微软雅黑" panose="020B0503020204020204" pitchFamily="34" charset="-122"/>
                <a:ea typeface="微软雅黑" panose="020B0503020204020204" pitchFamily="34" charset="-122"/>
              </a:rPr>
              <a:t>HNSW </a:t>
            </a:r>
            <a:r>
              <a:rPr lang="zh-CN" altLang="en-US" sz="2000" b="1" dirty="0">
                <a:solidFill>
                  <a:srgbClr val="FF0000"/>
                </a:solidFill>
                <a:latin typeface="微软雅黑" panose="020B0503020204020204" pitchFamily="34" charset="-122"/>
                <a:ea typeface="微软雅黑" panose="020B0503020204020204" pitchFamily="34" charset="-122"/>
              </a:rPr>
              <a:t>索引等</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latin typeface="微软雅黑" panose="020B0503020204020204" pitchFamily="34" charset="-122"/>
                <a:ea typeface="微软雅黑" panose="020B0503020204020204" pitchFamily="34" charset="-122"/>
              </a:rPr>
              <a:t>支持</a:t>
            </a:r>
            <a:r>
              <a:rPr lang="en-US" altLang="zh-CN" sz="2000" b="1" dirty="0">
                <a:latin typeface="微软雅黑" panose="020B0503020204020204" pitchFamily="34" charset="-122"/>
                <a:ea typeface="微软雅黑" panose="020B0503020204020204" pitchFamily="34" charset="-122"/>
              </a:rPr>
              <a:t>Metric</a:t>
            </a:r>
            <a:r>
              <a:rPr lang="zh-CN" altLang="en-US" sz="2000" b="1" dirty="0">
                <a:latin typeface="微软雅黑" panose="020B0503020204020204" pitchFamily="34" charset="-122"/>
                <a:ea typeface="微软雅黑" panose="020B0503020204020204" pitchFamily="34" charset="-122"/>
              </a:rPr>
              <a:t>函数</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Inner Product</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L2Distance</a:t>
            </a:r>
          </a:p>
          <a:p>
            <a:pPr lvl="1"/>
            <a:r>
              <a:rPr lang="zh-CN" altLang="en-US" sz="2000" b="1" dirty="0">
                <a:latin typeface="微软雅黑" panose="020B0503020204020204" pitchFamily="34" charset="-122"/>
                <a:ea typeface="微软雅黑" panose="020B0503020204020204" pitchFamily="34" charset="-122"/>
              </a:rPr>
              <a:t>其他</a:t>
            </a:r>
            <a:endParaRPr lang="en-US" altLang="zh-CN" sz="2000" b="1"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milvus-io/milvus: A cloud-native vector database, storage for next generation AI applications --- milvus-io/milvus：</a:t>
            </a:r>
            <a:r>
              <a:rPr lang="zh-CN" alt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云原生矢量数据库，下一代人工智能应用的存储 </a:t>
            </a:r>
            <a:r>
              <a:rPr lang="en-US" altLang="zh-CN"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altLang="zh-CN" sz="2000" dirty="0">
              <a:solidFill>
                <a:srgbClr val="0070C0"/>
              </a:solidFill>
              <a:latin typeface="微软雅黑" panose="020B0503020204020204" pitchFamily="34" charset="-122"/>
              <a:ea typeface="微软雅黑" panose="020B0503020204020204" pitchFamily="34" charset="-122"/>
            </a:endParaRPr>
          </a:p>
          <a:p>
            <a:r>
              <a:rPr lang="en-US" altLang="zh-CN" sz="3300" b="1" dirty="0">
                <a:latin typeface="微软雅黑" panose="020B0503020204020204" pitchFamily="34" charset="-122"/>
                <a:ea typeface="微软雅黑" panose="020B0503020204020204" pitchFamily="34" charset="-122"/>
              </a:rPr>
              <a:t>Redis</a:t>
            </a:r>
          </a:p>
          <a:p>
            <a:pPr lvl="1"/>
            <a:r>
              <a:rPr lang="zh-CN" altLang="en-US" sz="2000" dirty="0">
                <a:latin typeface="微软雅黑" panose="020B0503020204020204" pitchFamily="34" charset="-122"/>
                <a:ea typeface="微软雅黑" panose="020B0503020204020204" pitchFamily="34" charset="-122"/>
              </a:rPr>
              <a:t>开源 </a:t>
            </a:r>
            <a:r>
              <a:rPr lang="en-US" altLang="zh-CN" sz="2000" dirty="0">
                <a:latin typeface="微软雅黑" panose="020B0503020204020204" pitchFamily="34" charset="-122"/>
                <a:ea typeface="微软雅黑" panose="020B0503020204020204" pitchFamily="34" charset="-122"/>
              </a:rPr>
              <a:t>New/No SQL </a:t>
            </a:r>
            <a:r>
              <a:rPr lang="zh-CN" altLang="en-US" sz="2000" dirty="0">
                <a:highlight>
                  <a:srgbClr val="FFFF00"/>
                </a:highlight>
                <a:latin typeface="微软雅黑" panose="020B0503020204020204" pitchFamily="34" charset="-122"/>
                <a:ea typeface="微软雅黑" panose="020B0503020204020204" pitchFamily="34" charset="-122"/>
              </a:rPr>
              <a:t>加持 </a:t>
            </a:r>
            <a:r>
              <a:rPr lang="en-US" altLang="zh-CN" sz="2000" dirty="0" err="1">
                <a:highlight>
                  <a:srgbClr val="FFFF00"/>
                </a:highlight>
                <a:latin typeface="微软雅黑" panose="020B0503020204020204" pitchFamily="34" charset="-122"/>
                <a:ea typeface="微软雅黑" panose="020B0503020204020204" pitchFamily="34" charset="-122"/>
              </a:rPr>
              <a:t>RediSeach</a:t>
            </a:r>
            <a:r>
              <a:rPr lang="en-US" altLang="zh-CN" sz="2000" dirty="0">
                <a:highlight>
                  <a:srgbClr val="FFFF00"/>
                </a:highlight>
                <a:latin typeface="微软雅黑" panose="020B0503020204020204" pitchFamily="34" charset="-122"/>
                <a:ea typeface="微软雅黑" panose="020B0503020204020204" pitchFamily="34" charset="-122"/>
              </a:rPr>
              <a:t> </a:t>
            </a:r>
            <a:r>
              <a:rPr lang="zh-CN" altLang="en-US" sz="2000" dirty="0">
                <a:highlight>
                  <a:srgbClr val="FFFF00"/>
                </a:highlight>
                <a:latin typeface="微软雅黑" panose="020B0503020204020204" pitchFamily="34" charset="-122"/>
                <a:ea typeface="微软雅黑" panose="020B0503020204020204" pitchFamily="34" charset="-122"/>
              </a:rPr>
              <a:t>模块</a:t>
            </a:r>
            <a:endParaRPr lang="en-US" altLang="zh-CN" sz="2000" dirty="0">
              <a:highlight>
                <a:srgbClr val="FFFF00"/>
              </a:highlight>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支持索引</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FLAT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IVF_FLAT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HNSW (</a:t>
            </a:r>
            <a:r>
              <a:rPr lang="en-US" sz="2000" dirty="0">
                <a:latin typeface="微软雅黑" panose="020B0503020204020204" pitchFamily="34" charset="-122"/>
                <a:ea typeface="微软雅黑" panose="020B0503020204020204" pitchFamily="34" charset="-122"/>
              </a:rPr>
              <a:t>Hierarchical Small World Graph)</a:t>
            </a:r>
          </a:p>
          <a:p>
            <a:pPr lvl="1"/>
            <a:r>
              <a:rPr lang="zh-CN" altLang="en-US" sz="2000" dirty="0">
                <a:latin typeface="微软雅黑" panose="020B0503020204020204" pitchFamily="34" charset="-122"/>
                <a:ea typeface="微软雅黑" panose="020B0503020204020204" pitchFamily="34" charset="-122"/>
              </a:rPr>
              <a:t>支持</a:t>
            </a:r>
            <a:r>
              <a:rPr lang="en-US" altLang="zh-CN" sz="2000" dirty="0">
                <a:latin typeface="微软雅黑" panose="020B0503020204020204" pitchFamily="34" charset="-122"/>
                <a:ea typeface="微软雅黑" panose="020B0503020204020204" pitchFamily="34" charset="-122"/>
              </a:rPr>
              <a:t>Metric</a:t>
            </a:r>
            <a:r>
              <a:rPr lang="zh-CN" altLang="en-US" sz="2000" dirty="0">
                <a:latin typeface="微软雅黑" panose="020B0503020204020204" pitchFamily="34" charset="-122"/>
                <a:ea typeface="微软雅黑" panose="020B0503020204020204" pitchFamily="34" charset="-122"/>
              </a:rPr>
              <a:t>函数</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err="1">
                <a:latin typeface="微软雅黑" panose="020B0503020204020204" pitchFamily="34" charset="-122"/>
                <a:ea typeface="微软雅黑" panose="020B0503020204020204" pitchFamily="34" charset="-122"/>
              </a:rPr>
              <a:t>CosineDistance</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dotProduct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L2Distance</a:t>
            </a:r>
          </a:p>
          <a:p>
            <a:pPr lvl="1"/>
            <a:r>
              <a:rPr lang="zh-CN" altLang="en-US" sz="2000" dirty="0">
                <a:latin typeface="微软雅黑" panose="020B0503020204020204" pitchFamily="34" charset="-122"/>
                <a:ea typeface="微软雅黑" panose="020B0503020204020204" pitchFamily="34" charset="-122"/>
              </a:rPr>
              <a:t>其他</a:t>
            </a:r>
            <a:endParaRPr lang="en-US" altLang="zh-CN" sz="2000"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similarity | Redis --- </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向量相似度 </a:t>
            </a:r>
            <a:r>
              <a:rPr lang="en-US" altLang="zh-CN"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雷迪斯</a:t>
            </a:r>
            <a:endParaRPr lang="en-US" altLang="zh-CN" sz="2000" dirty="0">
              <a:solidFill>
                <a:srgbClr val="0070C0"/>
              </a:solidFill>
              <a:latin typeface="微软雅黑" panose="020B0503020204020204" pitchFamily="34" charset="-122"/>
              <a:ea typeface="微软雅黑" panose="020B0503020204020204" pitchFamily="34" charset="-122"/>
            </a:endParaRPr>
          </a:p>
          <a:p>
            <a:pPr lvl="1"/>
            <a:r>
              <a:rPr lang="zh-CN" altLang="en-US" sz="1900" b="1" dirty="0">
                <a:solidFill>
                  <a:srgbClr val="FF0000"/>
                </a:solidFill>
                <a:latin typeface="微软雅黑" panose="020B0503020204020204" pitchFamily="34" charset="-122"/>
                <a:ea typeface="微软雅黑" panose="020B0503020204020204" pitchFamily="34" charset="-122"/>
              </a:rPr>
              <a:t>内存数据库</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重启后数据消失、密码消失</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请自行实现持久化、双写到数据库</a:t>
            </a:r>
            <a:endParaRPr lang="en-US" sz="1900" b="1" dirty="0">
              <a:solidFill>
                <a:srgbClr val="FF000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EA9D-FE43-0401-CC55-5EE96919C0A6}"/>
              </a:ext>
            </a:extLst>
          </p:cNvPr>
          <p:cNvSpPr>
            <a:spLocks noGrp="1"/>
          </p:cNvSpPr>
          <p:nvPr>
            <p:ph type="title"/>
          </p:nvPr>
        </p:nvSpPr>
        <p:spPr>
          <a:xfrm>
            <a:off x="838200" y="1"/>
            <a:ext cx="10515600" cy="470262"/>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研发工具及生态</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49C7560-6863-F9F4-F781-6D12D9F467A8}"/>
              </a:ext>
            </a:extLst>
          </p:cNvPr>
          <p:cNvSpPr>
            <a:spLocks noGrp="1"/>
          </p:cNvSpPr>
          <p:nvPr>
            <p:ph idx="1"/>
          </p:nvPr>
        </p:nvSpPr>
        <p:spPr>
          <a:xfrm>
            <a:off x="357051" y="470263"/>
            <a:ext cx="11521440" cy="6287587"/>
          </a:xfrm>
        </p:spPr>
        <p:txBody>
          <a:bodyPr>
            <a:normAutofit fontScale="25000" lnSpcReduction="20000"/>
          </a:bodyPr>
          <a:lstStyle/>
          <a:p>
            <a:r>
              <a:rPr lang="en-US" altLang="zh-CN" sz="72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NET </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VS 2022 + Local + Windows </a:t>
            </a:r>
            <a:r>
              <a:rPr lang="zh-CN" altLang="en-US" sz="4800" b="1" dirty="0">
                <a:latin typeface="微软雅黑" panose="020B0503020204020204" pitchFamily="34" charset="-122"/>
                <a:ea typeface="微软雅黑" panose="020B0503020204020204" pitchFamily="34" charset="-122"/>
              </a:rPr>
              <a:t>（运行时：</a:t>
            </a:r>
            <a:r>
              <a:rPr lang="en-US" altLang="zh-CN" sz="4800" b="1" dirty="0">
                <a:latin typeface="微软雅黑" panose="020B0503020204020204" pitchFamily="34" charset="-122"/>
                <a:ea typeface="微软雅黑" panose="020B0503020204020204" pitchFamily="34" charset="-122"/>
              </a:rPr>
              <a:t>Linux</a:t>
            </a:r>
            <a:r>
              <a:rPr lang="zh-CN" altLang="en-US" sz="4800" b="1" dirty="0">
                <a:latin typeface="微软雅黑" panose="020B0503020204020204" pitchFamily="34" charset="-122"/>
                <a:ea typeface="微软雅黑" panose="020B0503020204020204" pitchFamily="34" charset="-122"/>
              </a:rPr>
              <a:t>）（主要用于向量检索性能测试）</a:t>
            </a:r>
            <a:endParaRPr lang="en-US" altLang="zh-CN" sz="4800" b="1" dirty="0">
              <a:latin typeface="微软雅黑" panose="020B0503020204020204" pitchFamily="34" charset="-122"/>
              <a:ea typeface="微软雅黑" panose="020B0503020204020204" pitchFamily="34" charset="-122"/>
            </a:endParaRPr>
          </a:p>
          <a:p>
            <a:pPr lvl="1"/>
            <a:r>
              <a:rPr lang="zh-CN" altLang="en-US" sz="4400" dirty="0">
                <a:highlight>
                  <a:srgbClr val="FFFF00"/>
                </a:highlight>
                <a:latin typeface="微软雅黑" panose="020B0503020204020204" pitchFamily="34" charset="-122"/>
                <a:ea typeface="微软雅黑" panose="020B0503020204020204" pitchFamily="34" charset="-122"/>
              </a:rPr>
              <a:t>用于封装 </a:t>
            </a:r>
            <a:r>
              <a:rPr lang="en-US" altLang="zh-CN" sz="4400" dirty="0" err="1">
                <a:highlight>
                  <a:srgbClr val="FFFF00"/>
                </a:highlight>
                <a:latin typeface="微软雅黑" panose="020B0503020204020204" pitchFamily="34" charset="-122"/>
                <a:ea typeface="微软雅黑" panose="020B0503020204020204" pitchFamily="34" charset="-122"/>
              </a:rPr>
              <a:t>WebApi</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压测、</a:t>
            </a:r>
            <a:r>
              <a:rPr lang="en-US" sz="4400" dirty="0" err="1">
                <a:highlight>
                  <a:srgbClr val="FFFF00"/>
                </a:highlight>
                <a:latin typeface="微软雅黑" panose="020B0503020204020204" pitchFamily="34" charset="-122"/>
                <a:ea typeface="微软雅黑" panose="020B0503020204020204" pitchFamily="34" charset="-122"/>
              </a:rPr>
              <a:t>BenchmarkDotNet</a:t>
            </a:r>
            <a:r>
              <a:rPr lang="en-US"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单元性能测试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向量数据库检索引用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r>
              <a:rPr lang="en-US" sz="4400" dirty="0" err="1">
                <a:latin typeface="微软雅黑" panose="020B0503020204020204" pitchFamily="34" charset="-122"/>
                <a:ea typeface="微软雅黑" panose="020B0503020204020204" pitchFamily="34" charset="-122"/>
              </a:rPr>
              <a:t>Npgsql</a:t>
            </a:r>
            <a:r>
              <a:rPr lang="zh-CN" altLang="en-US" sz="4400" dirty="0">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PgVector</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RediSearch</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endParaRPr lang="en-US" altLang="zh-CN" sz="4400" dirty="0">
              <a:latin typeface="微软雅黑" panose="020B0503020204020204" pitchFamily="34" charset="-122"/>
              <a:ea typeface="微软雅黑" panose="020B0503020204020204" pitchFamily="34" charset="-122"/>
            </a:endParaRPr>
          </a:p>
          <a:p>
            <a:pPr marL="1143000" lvl="3"/>
            <a:r>
              <a:rPr lang="en-US" sz="4200" dirty="0" err="1">
                <a:highlight>
                  <a:srgbClr val="FFFF00"/>
                </a:highlight>
                <a:latin typeface="微软雅黑" panose="020B0503020204020204" pitchFamily="34" charset="-122"/>
                <a:ea typeface="微软雅黑" panose="020B0503020204020204" pitchFamily="34" charset="-122"/>
              </a:rPr>
              <a:t>NRedisStack</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r>
              <a:rPr lang="en-US" sz="4200" dirty="0" err="1">
                <a:latin typeface="微软雅黑" panose="020B0503020204020204" pitchFamily="34" charset="-122"/>
                <a:ea typeface="微软雅黑" panose="020B0503020204020204" pitchFamily="34" charset="-122"/>
              </a:rPr>
              <a:t>StackExchange.Redis</a:t>
            </a:r>
            <a:r>
              <a:rPr lang="en-US" sz="4200" dirty="0">
                <a:latin typeface="微软雅黑" panose="020B0503020204020204" pitchFamily="34" charset="-122"/>
                <a:ea typeface="微软雅黑" panose="020B0503020204020204" pitchFamily="34" charset="-122"/>
              </a:rPr>
              <a:t> </a:t>
            </a:r>
            <a:r>
              <a:rPr lang="zh-CN" altLang="en-US" sz="4200" dirty="0">
                <a:latin typeface="微软雅黑" panose="020B0503020204020204" pitchFamily="34" charset="-122"/>
                <a:ea typeface="微软雅黑" panose="020B0503020204020204" pitchFamily="34" charset="-122"/>
              </a:rPr>
              <a:t>（报错相当不友好明明是密码错误，报错没有命令、动态查询语句命令长度不得超过 </a:t>
            </a:r>
            <a:r>
              <a:rPr lang="en-US" altLang="zh-CN" sz="4200" dirty="0">
                <a:latin typeface="微软雅黑" panose="020B0503020204020204" pitchFamily="34" charset="-122"/>
                <a:ea typeface="微软雅黑" panose="020B0503020204020204" pitchFamily="34" charset="-122"/>
              </a:rPr>
              <a:t>31</a:t>
            </a:r>
            <a:r>
              <a:rPr lang="zh-CN" altLang="en-US" sz="4200" dirty="0">
                <a:latin typeface="微软雅黑" panose="020B0503020204020204" pitchFamily="34" charset="-122"/>
                <a:ea typeface="微软雅黑" panose="020B0503020204020204" pitchFamily="34" charset="-122"/>
              </a:rPr>
              <a:t>字节</a:t>
            </a:r>
            <a:r>
              <a:rPr lang="en-US" altLang="zh-CN" sz="4200" dirty="0">
                <a:latin typeface="微软雅黑" panose="020B0503020204020204" pitchFamily="34" charset="-122"/>
                <a:ea typeface="微软雅黑" panose="020B0503020204020204" pitchFamily="34" charset="-122"/>
              </a:rPr>
              <a:t>?</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p>
          <a:p>
            <a:pPr marL="685800" lvl="2">
              <a:spcBef>
                <a:spcPts val="1000"/>
              </a:spcBef>
            </a:pPr>
            <a:r>
              <a:rPr lang="en-US" altLang="zh-CN" sz="4800" dirty="0" err="1">
                <a:latin typeface="微软雅黑" panose="020B0503020204020204" pitchFamily="34" charset="-122"/>
                <a:ea typeface="微软雅黑" panose="020B0503020204020204" pitchFamily="34" charset="-122"/>
              </a:rPr>
              <a:t>Qdrant</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向量检索：</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修改了 </a:t>
            </a:r>
            <a:r>
              <a:rPr lang="en-US" altLang="zh-CN" sz="4400" dirty="0">
                <a:latin typeface="微软雅黑" panose="020B0503020204020204" pitchFamily="34" charset="-122"/>
                <a:ea typeface="微软雅黑" panose="020B0503020204020204" pitchFamily="34" charset="-122"/>
              </a:rPr>
              <a:t>SK </a:t>
            </a:r>
            <a:r>
              <a:rPr lang="en-US" sz="4400" dirty="0" err="1">
                <a:highlight>
                  <a:srgbClr val="FFFF00"/>
                </a:highlight>
                <a:latin typeface="微软雅黑" panose="020B0503020204020204" pitchFamily="34" charset="-122"/>
                <a:ea typeface="微软雅黑" panose="020B0503020204020204" pitchFamily="34" charset="-122"/>
              </a:rPr>
              <a:t>QdrantVectorDbClient</a:t>
            </a:r>
            <a:r>
              <a:rPr lang="en-US"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源码实现 </a:t>
            </a:r>
            <a:r>
              <a:rPr lang="en-US" altLang="zh-CN" sz="4400" dirty="0">
                <a:latin typeface="微软雅黑" panose="020B0503020204020204" pitchFamily="34" charset="-122"/>
                <a:ea typeface="微软雅黑" panose="020B0503020204020204" pitchFamily="34" charset="-122"/>
              </a:rPr>
              <a:t>HTTP/Rest </a:t>
            </a:r>
            <a:r>
              <a:rPr lang="zh-CN" altLang="en-US" sz="4400" dirty="0">
                <a:latin typeface="微软雅黑" panose="020B0503020204020204" pitchFamily="34" charset="-122"/>
                <a:ea typeface="微软雅黑" panose="020B0503020204020204" pitchFamily="34" charset="-122"/>
              </a:rPr>
              <a:t>远程向量检索调用</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en-US" altLang="zh-CN" sz="4400" dirty="0">
                <a:highlight>
                  <a:srgbClr val="FFFF00"/>
                </a:highlight>
                <a:latin typeface="微软雅黑" panose="020B0503020204020204" pitchFamily="34" charset="-122"/>
                <a:ea typeface="微软雅黑" panose="020B0503020204020204" pitchFamily="34" charset="-122"/>
              </a:rPr>
              <a:t>SK </a:t>
            </a:r>
            <a:r>
              <a:rPr lang="zh-CN" altLang="en-US" sz="4400" dirty="0">
                <a:highlight>
                  <a:srgbClr val="FFFF00"/>
                </a:highlight>
                <a:latin typeface="微软雅黑" panose="020B0503020204020204" pitchFamily="34" charset="-122"/>
                <a:ea typeface="微软雅黑" panose="020B0503020204020204" pitchFamily="34" charset="-122"/>
              </a:rPr>
              <a:t>不支持</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zh-CN" altLang="en-US" sz="4400" dirty="0">
                <a:highlight>
                  <a:srgbClr val="FFFF00"/>
                </a:highlight>
                <a:latin typeface="微软雅黑" panose="020B0503020204020204" pitchFamily="34" charset="-122"/>
                <a:ea typeface="微软雅黑" panose="020B0503020204020204" pitchFamily="34" charset="-122"/>
              </a:rPr>
              <a:t>调用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zh-CN" altLang="en-US" sz="4400" dirty="0">
                <a:highlight>
                  <a:srgbClr val="FFFF00"/>
                </a:highlight>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Github</a:t>
            </a:r>
            <a:r>
              <a:rPr lang="en-US" altLang="zh-CN" sz="4400" dirty="0">
                <a:highlight>
                  <a:srgbClr val="FFFF00"/>
                </a:highlight>
                <a:latin typeface="微软雅黑" panose="020B0503020204020204" pitchFamily="34" charset="-122"/>
                <a:ea typeface="微软雅黑" panose="020B0503020204020204" pitchFamily="34" charset="-122"/>
              </a:rPr>
              <a:t> issues</a:t>
            </a:r>
            <a:r>
              <a:rPr lang="zh-CN" altLang="en-US" sz="4400" dirty="0">
                <a:highlight>
                  <a:srgbClr val="FFFF00"/>
                </a:highlight>
                <a:latin typeface="微软雅黑" panose="020B0503020204020204" pitchFamily="34" charset="-122"/>
                <a:ea typeface="微软雅黑" panose="020B0503020204020204" pitchFamily="34" charset="-122"/>
              </a:rPr>
              <a:t>：待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GA</a:t>
            </a:r>
            <a:r>
              <a:rPr lang="zh-CN" altLang="en-US" sz="4400" dirty="0">
                <a:highlight>
                  <a:srgbClr val="FFFF00"/>
                </a:highlight>
                <a:latin typeface="微软雅黑" panose="020B0503020204020204" pitchFamily="34" charset="-122"/>
                <a:ea typeface="微软雅黑" panose="020B0503020204020204" pitchFamily="34" charset="-122"/>
              </a:rPr>
              <a:t>后排产</a:t>
            </a:r>
            <a:endParaRPr lang="en-US" altLang="zh-CN" sz="44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自行引用流行的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Nuget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实现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远程向量检索调用 </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zh-CN" altLang="en-US" sz="4400" dirty="0">
                <a:highlight>
                  <a:srgbClr val="FFFF00"/>
                </a:highlight>
                <a:latin typeface="微软雅黑" panose="020B0503020204020204" pitchFamily="34" charset="-122"/>
                <a:ea typeface="微软雅黑" panose="020B0503020204020204" pitchFamily="34" charset="-122"/>
              </a:rPr>
              <a:t>但是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GRPC </a:t>
            </a:r>
            <a:r>
              <a:rPr lang="zh-CN" altLang="en-US" sz="4400" dirty="0">
                <a:highlight>
                  <a:srgbClr val="FFFF00"/>
                </a:highlight>
                <a:latin typeface="微软雅黑" panose="020B0503020204020204" pitchFamily="34" charset="-122"/>
                <a:ea typeface="微软雅黑" panose="020B0503020204020204" pitchFamily="34" charset="-122"/>
              </a:rPr>
              <a:t>接口尚未</a:t>
            </a:r>
            <a:r>
              <a:rPr lang="en-US" altLang="zh-CN" sz="4400" dirty="0">
                <a:highlight>
                  <a:srgbClr val="FFFF00"/>
                </a:highlight>
                <a:latin typeface="微软雅黑" panose="020B0503020204020204" pitchFamily="34" charset="-122"/>
                <a:ea typeface="微软雅黑" panose="020B0503020204020204" pitchFamily="34" charset="-122"/>
              </a:rPr>
              <a:t>GA</a:t>
            </a:r>
            <a:r>
              <a:rPr lang="zh-CN" altLang="en-US" sz="4400" dirty="0">
                <a:latin typeface="微软雅黑" panose="020B0503020204020204" pitchFamily="34" charset="-122"/>
                <a:ea typeface="微软雅黑" panose="020B0503020204020204" pitchFamily="34" charset="-122"/>
              </a:rPr>
              <a:t>，但 </a:t>
            </a:r>
            <a:r>
              <a:rPr lang="en-US" altLang="zh-CN" sz="4400" dirty="0" err="1">
                <a:latin typeface="微软雅黑" panose="020B0503020204020204" pitchFamily="34" charset="-122"/>
                <a:ea typeface="微软雅黑" panose="020B0503020204020204" pitchFamily="34" charset="-122"/>
              </a:rPr>
              <a:t>Github</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Qdrant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组织的其他语言 </a:t>
            </a:r>
            <a:r>
              <a:rPr lang="en-US" altLang="zh-CN" sz="4400" dirty="0">
                <a:latin typeface="微软雅黑" panose="020B0503020204020204" pitchFamily="34" charset="-122"/>
                <a:ea typeface="微软雅黑" panose="020B0503020204020204" pitchFamily="34" charset="-122"/>
              </a:rPr>
              <a:t>client </a:t>
            </a:r>
            <a:r>
              <a:rPr lang="zh-CN" altLang="en-US" sz="4400" dirty="0">
                <a:latin typeface="微软雅黑" panose="020B0503020204020204" pitchFamily="34" charset="-122"/>
                <a:ea typeface="微软雅黑" panose="020B0503020204020204" pitchFamily="34" charset="-122"/>
              </a:rPr>
              <a:t>均支持 </a:t>
            </a:r>
            <a:r>
              <a:rPr lang="en-US" altLang="zh-CN" sz="4400" dirty="0" err="1">
                <a:latin typeface="微软雅黑" panose="020B0503020204020204" pitchFamily="34" charset="-122"/>
                <a:ea typeface="微软雅黑" panose="020B0503020204020204" pitchFamily="34" charset="-122"/>
              </a:rPr>
              <a:t>Grpc</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openAI</a:t>
            </a:r>
            <a:r>
              <a:rPr lang="en-US" altLang="zh-CN" sz="4400" dirty="0">
                <a:latin typeface="微软雅黑" panose="020B0503020204020204" pitchFamily="34" charset="-122"/>
                <a:ea typeface="微软雅黑" panose="020B0503020204020204" pitchFamily="34" charset="-122"/>
              </a:rPr>
              <a:t>-cook-book Python Notebook </a:t>
            </a:r>
            <a:r>
              <a:rPr lang="zh-CN" altLang="en-US" sz="4400" dirty="0">
                <a:highlight>
                  <a:srgbClr val="FFFF00"/>
                </a:highlight>
                <a:latin typeface="微软雅黑" panose="020B0503020204020204" pitchFamily="34" charset="-122"/>
                <a:ea typeface="微软雅黑" panose="020B0503020204020204" pitchFamily="34" charset="-122"/>
              </a:rPr>
              <a:t>用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导入和检索数据</a:t>
            </a:r>
            <a:endParaRPr lang="en-US" altLang="zh-CN" sz="4400" dirty="0">
              <a:highlight>
                <a:srgbClr val="FFFF00"/>
              </a:highlight>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Milvus </a:t>
            </a:r>
            <a:r>
              <a:rPr lang="zh-CN" altLang="en-US" sz="4800" dirty="0">
                <a:latin typeface="微软雅黑" panose="020B0503020204020204" pitchFamily="34" charset="-122"/>
                <a:ea typeface="微软雅黑" panose="020B0503020204020204" pitchFamily="34" charset="-122"/>
              </a:rPr>
              <a:t>向量检索引用 </a:t>
            </a:r>
            <a:r>
              <a:rPr lang="en-US" altLang="zh-CN" sz="4800" dirty="0" err="1">
                <a:latin typeface="微软雅黑" panose="020B0503020204020204" pitchFamily="34" charset="-122"/>
                <a:ea typeface="微软雅黑" panose="020B0503020204020204" pitchFamily="34" charset="-122"/>
              </a:rPr>
              <a:t>Nuget</a:t>
            </a:r>
            <a:r>
              <a:rPr lang="zh-CN" altLang="en-US" sz="4800" dirty="0">
                <a:latin typeface="微软雅黑" panose="020B0503020204020204" pitchFamily="34" charset="-122"/>
                <a:ea typeface="微软雅黑" panose="020B0503020204020204" pitchFamily="34" charset="-122"/>
              </a:rPr>
              <a:t>：</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Lofcz.Forks.Milvus</a:t>
            </a:r>
            <a:endParaRPr lang="en-US" sz="4800"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 </a:t>
            </a:r>
            <a:r>
              <a:rPr lang="en-US" altLang="zh-CN" sz="4400" dirty="0">
                <a:latin typeface="微软雅黑" panose="020B0503020204020204" pitchFamily="34" charset="-122"/>
                <a:ea typeface="微软雅黑" panose="020B0503020204020204" pitchFamily="34" charset="-122"/>
              </a:rPr>
              <a:t>	</a:t>
            </a:r>
            <a:endParaRPr lang="en-US"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Python</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a:t>
            </a:r>
            <a:r>
              <a:rPr lang="en-US" altLang="zh-CN" sz="4800" b="1" dirty="0" err="1">
                <a:latin typeface="微软雅黑" panose="020B0503020204020204" pitchFamily="34" charset="-122"/>
                <a:ea typeface="微软雅黑" panose="020B0503020204020204" pitchFamily="34" charset="-122"/>
              </a:rPr>
              <a:t>VSCode</a:t>
            </a:r>
            <a:r>
              <a:rPr lang="en-US" altLang="zh-CN" sz="4800" b="1" dirty="0">
                <a:latin typeface="微软雅黑" panose="020B0503020204020204" pitchFamily="34" charset="-122"/>
                <a:ea typeface="微软雅黑" panose="020B0503020204020204" pitchFamily="34" charset="-122"/>
              </a:rPr>
              <a:t> + Remote SSH + </a:t>
            </a:r>
            <a:r>
              <a:rPr lang="en-US" altLang="zh-CN" sz="4800" b="1" dirty="0" err="1">
                <a:latin typeface="微软雅黑" panose="020B0503020204020204" pitchFamily="34" charset="-122"/>
                <a:ea typeface="微软雅黑" panose="020B0503020204020204" pitchFamily="34" charset="-122"/>
              </a:rPr>
              <a:t>Liunx</a:t>
            </a:r>
            <a:r>
              <a:rPr lang="en-US" altLang="zh-CN" sz="4800" b="1" dirty="0">
                <a:latin typeface="微软雅黑" panose="020B0503020204020204" pitchFamily="34" charset="-122"/>
                <a:ea typeface="微软雅黑" panose="020B0503020204020204" pitchFamily="34" charset="-122"/>
              </a:rPr>
              <a:t> </a:t>
            </a:r>
            <a:r>
              <a:rPr lang="zh-CN" altLang="en-US" sz="4800" b="1" dirty="0">
                <a:latin typeface="微软雅黑" panose="020B0503020204020204" pitchFamily="34" charset="-122"/>
                <a:ea typeface="微软雅黑" panose="020B0503020204020204" pitchFamily="34" charset="-122"/>
              </a:rPr>
              <a:t>（主要用于数据铺底）</a:t>
            </a:r>
            <a:endParaRPr lang="en-US" altLang="zh-CN" sz="4800" b="1" dirty="0">
              <a:latin typeface="微软雅黑" panose="020B0503020204020204" pitchFamily="34" charset="-122"/>
              <a:ea typeface="微软雅黑" panose="020B0503020204020204" pitchFamily="34" charset="-122"/>
            </a:endParaRPr>
          </a:p>
          <a:p>
            <a:pPr lvl="1"/>
            <a:r>
              <a:rPr lang="zh-CN" altLang="en-US" sz="4800" dirty="0">
                <a:highlight>
                  <a:srgbClr val="FFFF00"/>
                </a:highlight>
                <a:latin typeface="微软雅黑" panose="020B0503020204020204" pitchFamily="34" charset="-122"/>
                <a:ea typeface="微软雅黑" panose="020B0503020204020204" pitchFamily="34" charset="-122"/>
              </a:rPr>
              <a:t>用于运行 </a:t>
            </a:r>
            <a:r>
              <a:rPr lang="en-US" altLang="zh-CN" sz="4800" dirty="0" err="1">
                <a:highlight>
                  <a:srgbClr val="FFFF00"/>
                </a:highlight>
                <a:latin typeface="微软雅黑" panose="020B0503020204020204" pitchFamily="34" charset="-122"/>
                <a:ea typeface="微软雅黑" panose="020B0503020204020204" pitchFamily="34" charset="-122"/>
              </a:rPr>
              <a:t>jupyter</a:t>
            </a:r>
            <a:r>
              <a:rPr lang="en-US" altLang="zh-CN" sz="4800" dirty="0">
                <a:highlight>
                  <a:srgbClr val="FFFF00"/>
                </a:highlight>
                <a:latin typeface="微软雅黑" panose="020B0503020204020204" pitchFamily="34" charset="-122"/>
                <a:ea typeface="微软雅黑" panose="020B0503020204020204" pitchFamily="34" charset="-122"/>
              </a:rPr>
              <a:t> notebook </a:t>
            </a:r>
            <a:r>
              <a:rPr lang="zh-CN" altLang="en-US" sz="4800" dirty="0">
                <a:highlight>
                  <a:srgbClr val="FFFF00"/>
                </a:highlight>
                <a:latin typeface="微软雅黑" panose="020B0503020204020204" pitchFamily="34" charset="-122"/>
                <a:ea typeface="微软雅黑" panose="020B0503020204020204" pitchFamily="34" charset="-122"/>
              </a:rPr>
              <a:t>导入数据到 </a:t>
            </a:r>
            <a:r>
              <a:rPr lang="en-US" altLang="zh-CN" sz="4800" dirty="0" err="1">
                <a:highlight>
                  <a:srgbClr val="FFFF00"/>
                </a:highlight>
                <a:latin typeface="微软雅黑" panose="020B0503020204020204" pitchFamily="34" charset="-122"/>
                <a:ea typeface="微软雅黑" panose="020B0503020204020204" pitchFamily="34" charset="-122"/>
              </a:rPr>
              <a:t>RediSeach</a:t>
            </a:r>
            <a:r>
              <a:rPr lang="en-US" altLang="zh-CN" sz="4800" dirty="0">
                <a:highlight>
                  <a:srgbClr val="FFFF00"/>
                </a:highlight>
                <a:latin typeface="微软雅黑" panose="020B0503020204020204" pitchFamily="34" charset="-122"/>
                <a:ea typeface="微软雅黑" panose="020B0503020204020204" pitchFamily="34" charset="-122"/>
              </a:rPr>
              <a:t> </a:t>
            </a:r>
            <a:r>
              <a:rPr lang="zh-CN" altLang="en-US" sz="4800" dirty="0">
                <a:highlight>
                  <a:srgbClr val="FFFF00"/>
                </a:highlight>
                <a:latin typeface="微软雅黑" panose="020B0503020204020204" pitchFamily="34" charset="-122"/>
                <a:ea typeface="微软雅黑" panose="020B0503020204020204" pitchFamily="34" charset="-122"/>
              </a:rPr>
              <a:t>向量索引，</a:t>
            </a:r>
            <a:r>
              <a:rPr lang="zh-CN" altLang="en-US" sz="4800" dirty="0">
                <a:latin typeface="微软雅黑" panose="020B0503020204020204" pitchFamily="34" charset="-122"/>
                <a:ea typeface="微软雅黑" panose="020B0503020204020204" pitchFamily="34" charset="-122"/>
              </a:rPr>
              <a:t>逐个执行 </a:t>
            </a:r>
            <a:r>
              <a:rPr lang="en-US" altLang="zh-CN" sz="4800" dirty="0">
                <a:latin typeface="微软雅黑" panose="020B0503020204020204" pitchFamily="34" charset="-122"/>
                <a:ea typeface="微软雅黑" panose="020B0503020204020204" pitchFamily="34" charset="-122"/>
              </a:rPr>
              <a:t>cell</a:t>
            </a:r>
          </a:p>
          <a:p>
            <a:pPr lvl="2"/>
            <a:r>
              <a:rPr lang="zh-CN" altLang="en-US" sz="4800" strike="sngStrike" dirty="0">
                <a:latin typeface="微软雅黑" panose="020B0503020204020204" pitchFamily="34" charset="-122"/>
                <a:ea typeface="微软雅黑" panose="020B0503020204020204" pitchFamily="34" charset="-122"/>
              </a:rPr>
              <a:t>使用 </a:t>
            </a:r>
            <a:r>
              <a:rPr lang="en-US" altLang="zh-CN" sz="4800" strike="sngStrike" dirty="0">
                <a:latin typeface="微软雅黑" panose="020B0503020204020204" pitchFamily="34" charset="-122"/>
                <a:ea typeface="微软雅黑" panose="020B0503020204020204" pitchFamily="34" charset="-122"/>
              </a:rPr>
              <a:t>Flask/WSGI </a:t>
            </a:r>
            <a:r>
              <a:rPr lang="en-US" altLang="zh-CN" sz="4800" strike="sngStrike" dirty="0" err="1">
                <a:latin typeface="微软雅黑" panose="020B0503020204020204" pitchFamily="34" charset="-122"/>
                <a:ea typeface="微软雅黑" panose="020B0503020204020204" pitchFamily="34" charset="-122"/>
              </a:rPr>
              <a:t>WebApplication</a:t>
            </a:r>
            <a:r>
              <a:rPr lang="en-US" altLang="zh-CN" sz="4800" strike="sngStrike" dirty="0">
                <a:latin typeface="微软雅黑" panose="020B0503020204020204" pitchFamily="34" charset="-122"/>
                <a:ea typeface="微软雅黑" panose="020B0503020204020204" pitchFamily="34" charset="-122"/>
              </a:rPr>
              <a:t> </a:t>
            </a:r>
            <a:r>
              <a:rPr lang="zh-CN" altLang="en-US" sz="4800" strike="sngStrike" dirty="0">
                <a:latin typeface="微软雅黑" panose="020B0503020204020204" pitchFamily="34" charset="-122"/>
                <a:ea typeface="微软雅黑" panose="020B0503020204020204" pitchFamily="34" charset="-122"/>
              </a:rPr>
              <a:t>封装</a:t>
            </a:r>
            <a:endParaRPr lang="en-US" altLang="zh-CN" sz="4800" strike="sngStrike"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-cookbook-python/examples/</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vector_databases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redis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dev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RediSearch</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vecsim-hybrid_queries_examples.ipynb</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master · </a:t>
            </a:r>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RediSearch</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RediSearch</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/milvus-sample-notebooks (github.com)</a:t>
            </a:r>
            <a:endParaRPr lang="en-US" sz="4400" dirty="0">
              <a:solidFill>
                <a:srgbClr val="0070C0"/>
              </a:solidFill>
              <a:latin typeface="微软雅黑" panose="020B0503020204020204" pitchFamily="34" charset="-122"/>
              <a:ea typeface="微软雅黑" panose="020B0503020204020204" pitchFamily="34" charset="-122"/>
            </a:endParaRPr>
          </a:p>
          <a:p>
            <a:r>
              <a:rPr lang="en-US" altLang="zh-CN" sz="4800" b="1" dirty="0" err="1">
                <a:latin typeface="微软雅黑" panose="020B0503020204020204" pitchFamily="34" charset="-122"/>
                <a:ea typeface="微软雅黑" panose="020B0503020204020204" pitchFamily="34" charset="-122"/>
              </a:rPr>
              <a:t>PgSQL</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PgAdmin4</a:t>
            </a:r>
            <a:r>
              <a:rPr lang="zh-CN" altLang="en-US" sz="48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客户端管理工具</a:t>
            </a:r>
            <a:endParaRPr lang="en-US" altLang="zh-CN"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Redis</a:t>
            </a:r>
            <a:r>
              <a:rPr lang="zh-CN" altLang="en-US" sz="48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Another Redis Desktop Manager</a:t>
            </a:r>
            <a:r>
              <a:rPr lang="zh-CN" altLang="en-US" sz="48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Redis </a:t>
            </a:r>
            <a:r>
              <a:rPr lang="zh-CN" altLang="en-US" sz="4400" dirty="0">
                <a:latin typeface="微软雅黑" panose="020B0503020204020204" pitchFamily="34" charset="-122"/>
                <a:ea typeface="微软雅黑" panose="020B0503020204020204" pitchFamily="34" charset="-122"/>
              </a:rPr>
              <a:t>客户端管理工具，</a:t>
            </a:r>
            <a:r>
              <a:rPr lang="en-US" altLang="zh-CN" sz="4400" dirty="0" err="1">
                <a:latin typeface="微软雅黑" panose="020B0503020204020204" pitchFamily="34" charset="-122"/>
                <a:ea typeface="微软雅黑" panose="020B0503020204020204" pitchFamily="34" charset="-122"/>
              </a:rPr>
              <a:t>redis</a:t>
            </a:r>
            <a:r>
              <a:rPr lang="en-US" altLang="zh-CN" sz="4400" dirty="0">
                <a:latin typeface="微软雅黑" panose="020B0503020204020204" pitchFamily="34" charset="-122"/>
                <a:ea typeface="微软雅黑" panose="020B0503020204020204" pitchFamily="34" charset="-122"/>
              </a:rPr>
              <a:t>-cli </a:t>
            </a:r>
            <a:r>
              <a:rPr lang="zh-CN" altLang="en-US" sz="4400" dirty="0">
                <a:latin typeface="微软雅黑" panose="020B0503020204020204" pitchFamily="34" charset="-122"/>
                <a:ea typeface="微软雅黑" panose="020B0503020204020204" pitchFamily="34" charset="-122"/>
              </a:rPr>
              <a:t>命令行</a:t>
            </a:r>
            <a:endParaRPr lang="en-US" altLang="zh-CN" sz="44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Milvus:</a:t>
            </a:r>
            <a:r>
              <a:rPr lang="en-US" altLang="zh-CN" sz="4400" dirty="0">
                <a:latin typeface="微软雅黑" panose="020B0503020204020204" pitchFamily="34" charset="-122"/>
                <a:ea typeface="微软雅黑" panose="020B0503020204020204" pitchFamily="34" charset="-122"/>
              </a:rPr>
              <a:t> 		Attu Web Management GUI (</a:t>
            </a:r>
            <a:r>
              <a:rPr lang="zh-CN" altLang="en-US" sz="4400" dirty="0">
                <a:latin typeface="微软雅黑" panose="020B0503020204020204" pitchFamily="34" charset="-122"/>
                <a:ea typeface="微软雅黑" panose="020B0503020204020204" pitchFamily="34" charset="-122"/>
              </a:rPr>
              <a:t>功能比较完善</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docker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r>
              <a:rPr lang="en-US" altLang="zh-CN" sz="4400" b="1" dirty="0" err="1">
                <a:latin typeface="微软雅黑" panose="020B0503020204020204" pitchFamily="34" charset="-122"/>
                <a:ea typeface="微软雅黑" panose="020B0503020204020204" pitchFamily="34" charset="-122"/>
              </a:rPr>
              <a:t>Qdrant</a:t>
            </a:r>
            <a:r>
              <a:rPr lang="en-US" altLang="zh-CN" sz="4400" b="1" dirty="0">
                <a:latin typeface="微软雅黑" panose="020B0503020204020204" pitchFamily="34" charset="-122"/>
                <a:ea typeface="微软雅黑" panose="020B0503020204020204" pitchFamily="34" charset="-122"/>
              </a:rPr>
              <a:t>: 	</a:t>
            </a:r>
            <a:r>
              <a:rPr lang="en-US" altLang="zh-CN" sz="4400" dirty="0">
                <a:latin typeface="微软雅黑" panose="020B0503020204020204" pitchFamily="34" charset="-122"/>
                <a:ea typeface="微软雅黑" panose="020B0503020204020204" pitchFamily="34" charset="-122"/>
              </a:rPr>
              <a:t>Web-UI </a:t>
            </a:r>
            <a:r>
              <a:rPr lang="zh-CN" altLang="en-US" sz="4400" dirty="0">
                <a:latin typeface="微软雅黑" panose="020B0503020204020204" pitchFamily="34" charset="-122"/>
                <a:ea typeface="微软雅黑" panose="020B0503020204020204" pitchFamily="34" charset="-122"/>
              </a:rPr>
              <a:t>（功能简陋），源码级 </a:t>
            </a:r>
            <a:r>
              <a:rPr lang="en-US" altLang="zh-CN" sz="4400" dirty="0" err="1">
                <a:latin typeface="微软雅黑" panose="020B0503020204020204" pitchFamily="34" charset="-122"/>
                <a:ea typeface="微软雅黑" panose="020B0503020204020204" pitchFamily="34" charset="-122"/>
              </a:rPr>
              <a:t>npm</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endParaRPr lang="en-US" altLang="zh-CN" sz="5600" dirty="0">
              <a:latin typeface="微软雅黑" panose="020B0503020204020204" pitchFamily="34" charset="-122"/>
              <a:ea typeface="微软雅黑" panose="020B0503020204020204" pitchFamily="34" charset="-122"/>
            </a:endParaRPr>
          </a:p>
          <a:p>
            <a:pPr marL="0" indent="0">
              <a:buNone/>
            </a:pPr>
            <a:r>
              <a:rPr lang="en-US" sz="3400" dirty="0">
                <a:latin typeface="微软雅黑" panose="020B0503020204020204" pitchFamily="34" charset="-122"/>
                <a:ea typeface="微软雅黑" panose="020B0503020204020204" pitchFamily="34" charset="-122"/>
              </a:rPr>
              <a:t>	</a:t>
            </a:r>
            <a:endParaRPr lang="en-US" altLang="zh-CN" sz="3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65469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7495</TotalTime>
  <Words>6716</Words>
  <Application>Microsoft Office PowerPoint</Application>
  <PresentationFormat>Widescreen</PresentationFormat>
  <Paragraphs>525</Paragraphs>
  <Slides>46</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0</vt:i4>
      </vt:variant>
      <vt:variant>
        <vt:lpstr>Slide Titles</vt:lpstr>
      </vt:variant>
      <vt:variant>
        <vt:i4>46</vt:i4>
      </vt:variant>
    </vt:vector>
  </HeadingPairs>
  <TitlesOfParts>
    <vt:vector size="51" baseType="lpstr">
      <vt:lpstr>微软雅黑</vt:lpstr>
      <vt:lpstr>Arial</vt:lpstr>
      <vt:lpstr>Trebuchet MS</vt:lpstr>
      <vt:lpstr>Wingdings 3</vt:lpstr>
      <vt:lpstr>Facet</vt:lpstr>
      <vt:lpstr>OpenAI Embeddings 向量检索开源数据库产品 性能初级评测与选型   Redis + RediSearch Module vs PostgreSQL + PgVector Extension vs Qdrant vs Milvus </vt:lpstr>
      <vt:lpstr>特别鸣谢</vt:lpstr>
      <vt:lpstr>向量基本概念</vt:lpstr>
      <vt:lpstr>回顾传统数据库索引</vt:lpstr>
      <vt:lpstr>向量(数据库)索引（个人认为属于科学不是科技，略懂，理解不够严谨专业）</vt:lpstr>
      <vt:lpstr>向量索引 HNSW 简介</vt:lpstr>
      <vt:lpstr>本次评测产品选型</vt:lpstr>
      <vt:lpstr>本次评测产品向量支持概况</vt:lpstr>
      <vt:lpstr>研发工具及生态</vt:lpstr>
      <vt:lpstr>.NET 向量检索功能调用局部代码</vt:lpstr>
      <vt:lpstr>评测环境基础设施</vt:lpstr>
      <vt:lpstr>测试场景总体设计</vt:lpstr>
      <vt:lpstr>100万随机向量是啥概念?</vt:lpstr>
      <vt:lpstr>场景1：PostgreSQL/PgVector 向量索引收益（8G RAM VM）</vt:lpstr>
      <vt:lpstr>场景2: 无并发单元性能交叉对比测试结果</vt:lpstr>
      <vt:lpstr>场景2: 无并发单元性能交叉对比测试结果</vt:lpstr>
      <vt:lpstr>场景2: 无并发交叉对比测试过程性能监控</vt:lpstr>
      <vt:lpstr>场景3: 无并发 Qdrant HNSW 225K Local: Grpc vs SK Http  </vt:lpstr>
      <vt:lpstr>场景3: 无并发 Qdrant HNSW Cosine 225K Remote: Grpc vs SK Http  </vt:lpstr>
      <vt:lpstr>场景4: 无并发Qdrant HNSW Cosine 50w/100w local: Grpc vs SK Http  </vt:lpstr>
      <vt:lpstr>场景5: 无并发Milvus HNSW L2 local: 50w vs 100w vs 150w vs 200w  </vt:lpstr>
      <vt:lpstr>压测场景1: 并发30 25K: PgSQL vs RediSearch+FlatIndex </vt:lpstr>
      <vt:lpstr>压测场景2: 并发40 25K: PgSQL vs RediSearch+Flat Idx </vt:lpstr>
      <vt:lpstr>压测场景3: 并发60: RediSearch: Flat Idx +25k vs HNSW Idx+225k</vt:lpstr>
      <vt:lpstr>压测场景4: 并发25: Redis+HNSW +225k</vt:lpstr>
      <vt:lpstr>压测场景5: 并发25: PgSQL + ivfflatCosine +11w</vt:lpstr>
      <vt:lpstr>性能监控 APM</vt:lpstr>
      <vt:lpstr>PgSql 表现欠佳的一些分析猜想（仅供参考）</vt:lpstr>
      <vt:lpstr>Qdrant 优劣分析（个人经验）</vt:lpstr>
      <vt:lpstr>Qdrant 优劣分析 续（个人发现）</vt:lpstr>
      <vt:lpstr>Milvus 优劣分析（个人经验）</vt:lpstr>
      <vt:lpstr>GitHub OpenAI cookbook/MS SK 向量数据库推荐选型</vt:lpstr>
      <vt:lpstr>GitHub OpenAI cookbook 首推1之 Chroma（色度）</vt:lpstr>
      <vt:lpstr>GitHub OpenAI cookbook 推荐3之 Weaviate（磨损率）</vt:lpstr>
      <vt:lpstr>GitHub OpenAI cookbook 推荐4之 milvus（ 鸢 ）</vt:lpstr>
      <vt:lpstr>GitHub OpenAI cookbook 推荐4之 milvus（ 鸢 ）续</vt:lpstr>
      <vt:lpstr>GitHub OpenAI cookbook 推荐6之 Qdrant（读音同quadrant 象限）</vt:lpstr>
      <vt:lpstr>GitHub OpenAI cookbook 推荐7之 RediSearch</vt:lpstr>
      <vt:lpstr>其他产品选型Azure SaaS: Redis Enterprise + RediSearch + East US</vt:lpstr>
      <vt:lpstr>其他产品选型Azure SaaS: PostgreSQL 放弃</vt:lpstr>
      <vt:lpstr>实操提示</vt:lpstr>
      <vt:lpstr>探讨SQL Server向量存取（仅供参考）</vt:lpstr>
      <vt:lpstr>探讨Azure SQL Dedicated pool分布式向量检索（仅供参考）</vt:lpstr>
      <vt:lpstr>实操演示</vt:lpstr>
      <vt:lpstr>探讨分布式数据库分库分表挑战</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1152</cp:revision>
  <dcterms:created xsi:type="dcterms:W3CDTF">2023-04-24T08:38:56Z</dcterms:created>
  <dcterms:modified xsi:type="dcterms:W3CDTF">2023-05-09T16:49:47Z</dcterms:modified>
</cp:coreProperties>
</file>